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7"/>
  </p:notesMasterIdLst>
  <p:sldIdLst>
    <p:sldId id="256" r:id="rId2"/>
    <p:sldId id="257" r:id="rId3"/>
    <p:sldId id="258" r:id="rId4"/>
    <p:sldId id="259" r:id="rId5"/>
    <p:sldId id="260" r:id="rId6"/>
    <p:sldId id="261" r:id="rId7"/>
    <p:sldId id="262" r:id="rId8"/>
    <p:sldId id="263" r:id="rId9"/>
    <p:sldId id="264" r:id="rId10"/>
    <p:sldId id="266" r:id="rId11"/>
    <p:sldId id="267" r:id="rId12"/>
    <p:sldId id="265" r:id="rId13"/>
    <p:sldId id="268" r:id="rId14"/>
    <p:sldId id="269" r:id="rId15"/>
    <p:sldId id="270" r:id="rId16"/>
    <p:sldId id="271" r:id="rId17"/>
    <p:sldId id="272" r:id="rId18"/>
    <p:sldId id="273" r:id="rId19"/>
    <p:sldId id="274" r:id="rId20"/>
    <p:sldId id="275" r:id="rId21"/>
    <p:sldId id="276" r:id="rId22"/>
    <p:sldId id="277" r:id="rId23"/>
    <p:sldId id="278" r:id="rId24"/>
    <p:sldId id="280" r:id="rId25"/>
    <p:sldId id="281" r:id="rId26"/>
    <p:sldId id="282" r:id="rId27"/>
    <p:sldId id="283" r:id="rId28"/>
    <p:sldId id="284" r:id="rId29"/>
    <p:sldId id="285" r:id="rId30"/>
    <p:sldId id="286" r:id="rId31"/>
    <p:sldId id="287"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Lst>
  <p:sldSz cx="9144000" cy="6858000" type="screen4x3"/>
  <p:notesSz cx="6858000" cy="9144000"/>
  <p:custShowLst>
    <p:custShow name="Custom Show 1" id="0">
      <p:sldLst>
        <p:sld r:id="rId2"/>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149" autoAdjust="0"/>
    <p:restoredTop sz="94576" autoAdjust="0"/>
  </p:normalViewPr>
  <p:slideViewPr>
    <p:cSldViewPr>
      <p:cViewPr varScale="1">
        <p:scale>
          <a:sx n="69" d="100"/>
          <a:sy n="69" d="100"/>
        </p:scale>
        <p:origin x="-1128" y="-108"/>
      </p:cViewPr>
      <p:guideLst>
        <p:guide orient="horz" pos="2160"/>
        <p:guide pos="2880"/>
      </p:guideLst>
    </p:cSldViewPr>
  </p:slideViewPr>
  <p:outlineViewPr>
    <p:cViewPr>
      <p:scale>
        <a:sx n="33" d="100"/>
        <a:sy n="33" d="100"/>
      </p:scale>
      <p:origin x="0" y="978"/>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787328-F268-4D02-BFF1-2EE1AC20E721}" type="doc">
      <dgm:prSet loTypeId="urn:microsoft.com/office/officeart/2005/8/layout/cycle6" loCatId="relationship" qsTypeId="urn:microsoft.com/office/officeart/2005/8/quickstyle/simple4" qsCatId="simple" csTypeId="urn:microsoft.com/office/officeart/2005/8/colors/accent3_2" csCatId="accent3" phldr="1"/>
      <dgm:spPr/>
      <dgm:t>
        <a:bodyPr/>
        <a:lstStyle/>
        <a:p>
          <a:endParaRPr lang="en-US"/>
        </a:p>
      </dgm:t>
    </dgm:pt>
    <dgm:pt modelId="{87DD5C56-E859-4619-B6AE-2676D50451F9}">
      <dgm:prSet custT="1"/>
      <dgm:spPr/>
      <dgm:t>
        <a:bodyPr/>
        <a:lstStyle/>
        <a:p>
          <a:pPr rtl="0"/>
          <a:r>
            <a:rPr lang="en-US" sz="1900" dirty="0" smtClean="0">
              <a:effectLst>
                <a:outerShdw blurRad="38100" dist="38100" dir="2700000" algn="tl">
                  <a:srgbClr val="000000">
                    <a:alpha val="43137"/>
                  </a:srgbClr>
                </a:outerShdw>
              </a:effectLst>
              <a:latin typeface="Comic Sans MS" pitchFamily="66" charset="0"/>
            </a:rPr>
            <a:t>Planning</a:t>
          </a:r>
          <a:endParaRPr lang="en-US" sz="1900" dirty="0">
            <a:effectLst>
              <a:outerShdw blurRad="38100" dist="38100" dir="2700000" algn="tl">
                <a:srgbClr val="000000">
                  <a:alpha val="43137"/>
                </a:srgbClr>
              </a:outerShdw>
            </a:effectLst>
            <a:latin typeface="Comic Sans MS" pitchFamily="66" charset="0"/>
          </a:endParaRPr>
        </a:p>
      </dgm:t>
    </dgm:pt>
    <dgm:pt modelId="{8E005860-2B29-4343-A3BE-9D310A50F541}" type="parTrans" cxnId="{C21406CE-AAAC-4C08-BDB0-6F5DAEB36C42}">
      <dgm:prSet/>
      <dgm:spPr/>
      <dgm:t>
        <a:bodyPr/>
        <a:lstStyle/>
        <a:p>
          <a:endParaRPr lang="en-US"/>
        </a:p>
      </dgm:t>
    </dgm:pt>
    <dgm:pt modelId="{AC7B3EB1-04E0-4103-A7F3-E2494262A604}" type="sibTrans" cxnId="{C21406CE-AAAC-4C08-BDB0-6F5DAEB36C42}">
      <dgm:prSet/>
      <dgm:spPr/>
      <dgm:t>
        <a:bodyPr/>
        <a:lstStyle/>
        <a:p>
          <a:endParaRPr lang="en-US" sz="1500">
            <a:latin typeface="Comic Sans MS" pitchFamily="66" charset="0"/>
          </a:endParaRPr>
        </a:p>
      </dgm:t>
    </dgm:pt>
    <dgm:pt modelId="{968EE0BE-C4A0-4E04-9D9D-412DB7091F0E}">
      <dgm:prSet custT="1"/>
      <dgm:spPr/>
      <dgm:t>
        <a:bodyPr/>
        <a:lstStyle/>
        <a:p>
          <a:pPr rtl="0"/>
          <a:r>
            <a:rPr lang="en-US" sz="1900" dirty="0" smtClean="0">
              <a:effectLst>
                <a:outerShdw blurRad="38100" dist="38100" dir="2700000" algn="tl">
                  <a:srgbClr val="000000">
                    <a:alpha val="43137"/>
                  </a:srgbClr>
                </a:outerShdw>
              </a:effectLst>
              <a:latin typeface="Comic Sans MS" pitchFamily="66" charset="0"/>
            </a:rPr>
            <a:t>Control</a:t>
          </a:r>
          <a:endParaRPr lang="en-US" sz="1900" dirty="0">
            <a:effectLst>
              <a:outerShdw blurRad="38100" dist="38100" dir="2700000" algn="tl">
                <a:srgbClr val="000000">
                  <a:alpha val="43137"/>
                </a:srgbClr>
              </a:outerShdw>
            </a:effectLst>
            <a:latin typeface="Comic Sans MS" pitchFamily="66" charset="0"/>
          </a:endParaRPr>
        </a:p>
      </dgm:t>
    </dgm:pt>
    <dgm:pt modelId="{A184C8FF-C9B2-47DA-AABC-84D88D5B82B4}" type="parTrans" cxnId="{E0E42926-D00D-4AB2-9057-F918B0CBE5F9}">
      <dgm:prSet/>
      <dgm:spPr/>
      <dgm:t>
        <a:bodyPr/>
        <a:lstStyle/>
        <a:p>
          <a:endParaRPr lang="en-US"/>
        </a:p>
      </dgm:t>
    </dgm:pt>
    <dgm:pt modelId="{CD42C28F-3818-485F-BA0F-E3F2203897CA}" type="sibTrans" cxnId="{E0E42926-D00D-4AB2-9057-F918B0CBE5F9}">
      <dgm:prSet/>
      <dgm:spPr/>
      <dgm:t>
        <a:bodyPr/>
        <a:lstStyle/>
        <a:p>
          <a:endParaRPr lang="en-US" sz="1500">
            <a:latin typeface="Comic Sans MS" pitchFamily="66" charset="0"/>
          </a:endParaRPr>
        </a:p>
      </dgm:t>
    </dgm:pt>
    <dgm:pt modelId="{5FE0F73A-1712-4568-9E39-8D2773CA27AB}">
      <dgm:prSet custT="1"/>
      <dgm:spPr/>
      <dgm:t>
        <a:bodyPr/>
        <a:lstStyle/>
        <a:p>
          <a:pPr rtl="0"/>
          <a:r>
            <a:rPr lang="en-US" sz="1900" dirty="0" smtClean="0">
              <a:effectLst>
                <a:outerShdw blurRad="38100" dist="38100" dir="2700000" algn="tl">
                  <a:srgbClr val="000000">
                    <a:alpha val="43137"/>
                  </a:srgbClr>
                </a:outerShdw>
              </a:effectLst>
              <a:latin typeface="Comic Sans MS" pitchFamily="66" charset="0"/>
            </a:rPr>
            <a:t>Coordination</a:t>
          </a:r>
          <a:endParaRPr lang="en-US" sz="1900" dirty="0">
            <a:effectLst>
              <a:outerShdw blurRad="38100" dist="38100" dir="2700000" algn="tl">
                <a:srgbClr val="000000">
                  <a:alpha val="43137"/>
                </a:srgbClr>
              </a:outerShdw>
            </a:effectLst>
            <a:latin typeface="Comic Sans MS" pitchFamily="66" charset="0"/>
          </a:endParaRPr>
        </a:p>
      </dgm:t>
    </dgm:pt>
    <dgm:pt modelId="{2E5A59B0-8E28-4D47-9D14-A0247D0AD2BB}" type="parTrans" cxnId="{F789E3C9-F60A-4974-B660-EF769D8508B0}">
      <dgm:prSet/>
      <dgm:spPr/>
      <dgm:t>
        <a:bodyPr/>
        <a:lstStyle/>
        <a:p>
          <a:endParaRPr lang="en-US"/>
        </a:p>
      </dgm:t>
    </dgm:pt>
    <dgm:pt modelId="{0F4F9E6A-D64D-485F-91DC-AF104918135C}" type="sibTrans" cxnId="{F789E3C9-F60A-4974-B660-EF769D8508B0}">
      <dgm:prSet/>
      <dgm:spPr/>
      <dgm:t>
        <a:bodyPr/>
        <a:lstStyle/>
        <a:p>
          <a:endParaRPr lang="en-US" sz="1500">
            <a:latin typeface="Comic Sans MS" pitchFamily="66" charset="0"/>
          </a:endParaRPr>
        </a:p>
      </dgm:t>
    </dgm:pt>
    <dgm:pt modelId="{432394E7-C57D-4F4E-93F3-17C5B1BEBEF9}">
      <dgm:prSet custT="1"/>
      <dgm:spPr/>
      <dgm:t>
        <a:bodyPr/>
        <a:lstStyle/>
        <a:p>
          <a:pPr rtl="0"/>
          <a:r>
            <a:rPr lang="en-US" sz="1900" dirty="0" smtClean="0">
              <a:effectLst>
                <a:outerShdw blurRad="38100" dist="38100" dir="2700000" algn="tl">
                  <a:srgbClr val="000000">
                    <a:alpha val="43137"/>
                  </a:srgbClr>
                </a:outerShdw>
              </a:effectLst>
              <a:latin typeface="Comic Sans MS" pitchFamily="66" charset="0"/>
            </a:rPr>
            <a:t>Motivation</a:t>
          </a:r>
          <a:endParaRPr lang="en-US" sz="1900" dirty="0">
            <a:effectLst>
              <a:outerShdw blurRad="38100" dist="38100" dir="2700000" algn="tl">
                <a:srgbClr val="000000">
                  <a:alpha val="43137"/>
                </a:srgbClr>
              </a:outerShdw>
            </a:effectLst>
            <a:latin typeface="Comic Sans MS" pitchFamily="66" charset="0"/>
          </a:endParaRPr>
        </a:p>
      </dgm:t>
    </dgm:pt>
    <dgm:pt modelId="{E46B67E0-87A9-4202-954C-AE5DA0DE870E}" type="parTrans" cxnId="{18B132B4-8042-4712-B228-6CBAA19BF89A}">
      <dgm:prSet/>
      <dgm:spPr/>
      <dgm:t>
        <a:bodyPr/>
        <a:lstStyle/>
        <a:p>
          <a:endParaRPr lang="en-US"/>
        </a:p>
      </dgm:t>
    </dgm:pt>
    <dgm:pt modelId="{9AAFD34B-92DC-476D-AEA9-2B474EF49F95}" type="sibTrans" cxnId="{18B132B4-8042-4712-B228-6CBAA19BF89A}">
      <dgm:prSet/>
      <dgm:spPr/>
      <dgm:t>
        <a:bodyPr/>
        <a:lstStyle/>
        <a:p>
          <a:endParaRPr lang="en-US" sz="1500">
            <a:latin typeface="Comic Sans MS" pitchFamily="66" charset="0"/>
          </a:endParaRPr>
        </a:p>
      </dgm:t>
    </dgm:pt>
    <dgm:pt modelId="{A0EF1558-F6D8-4FDC-8F00-212724938B0C}" type="pres">
      <dgm:prSet presAssocID="{16787328-F268-4D02-BFF1-2EE1AC20E721}" presName="cycle" presStyleCnt="0">
        <dgm:presLayoutVars>
          <dgm:dir/>
          <dgm:resizeHandles val="exact"/>
        </dgm:presLayoutVars>
      </dgm:prSet>
      <dgm:spPr/>
      <dgm:t>
        <a:bodyPr/>
        <a:lstStyle/>
        <a:p>
          <a:endParaRPr lang="en-US"/>
        </a:p>
      </dgm:t>
    </dgm:pt>
    <dgm:pt modelId="{7FF0AE3C-B4F9-47D0-BCA8-488836990B25}" type="pres">
      <dgm:prSet presAssocID="{87DD5C56-E859-4619-B6AE-2676D50451F9}" presName="node" presStyleLbl="node1" presStyleIdx="0" presStyleCnt="4" custRadScaleRad="95311" custRadScaleInc="-1650">
        <dgm:presLayoutVars>
          <dgm:bulletEnabled val="1"/>
        </dgm:presLayoutVars>
      </dgm:prSet>
      <dgm:spPr/>
      <dgm:t>
        <a:bodyPr/>
        <a:lstStyle/>
        <a:p>
          <a:endParaRPr lang="en-US"/>
        </a:p>
      </dgm:t>
    </dgm:pt>
    <dgm:pt modelId="{23B922C0-C702-4F3F-A6B5-36A9770AB410}" type="pres">
      <dgm:prSet presAssocID="{87DD5C56-E859-4619-B6AE-2676D50451F9}" presName="spNode" presStyleCnt="0"/>
      <dgm:spPr/>
      <dgm:t>
        <a:bodyPr/>
        <a:lstStyle/>
        <a:p>
          <a:endParaRPr lang="en-US"/>
        </a:p>
      </dgm:t>
    </dgm:pt>
    <dgm:pt modelId="{0B83A8D0-0A0D-41CD-A947-51AED1A5CF20}" type="pres">
      <dgm:prSet presAssocID="{AC7B3EB1-04E0-4103-A7F3-E2494262A604}" presName="sibTrans" presStyleLbl="sibTrans1D1" presStyleIdx="0" presStyleCnt="4"/>
      <dgm:spPr/>
      <dgm:t>
        <a:bodyPr/>
        <a:lstStyle/>
        <a:p>
          <a:endParaRPr lang="en-US"/>
        </a:p>
      </dgm:t>
    </dgm:pt>
    <dgm:pt modelId="{0F5FB66D-CE1D-433A-8307-6F7C9531CBE1}" type="pres">
      <dgm:prSet presAssocID="{968EE0BE-C4A0-4E04-9D9D-412DB7091F0E}" presName="node" presStyleLbl="node1" presStyleIdx="1" presStyleCnt="4">
        <dgm:presLayoutVars>
          <dgm:bulletEnabled val="1"/>
        </dgm:presLayoutVars>
      </dgm:prSet>
      <dgm:spPr/>
      <dgm:t>
        <a:bodyPr/>
        <a:lstStyle/>
        <a:p>
          <a:endParaRPr lang="en-US"/>
        </a:p>
      </dgm:t>
    </dgm:pt>
    <dgm:pt modelId="{FBB786D7-8C61-4AEF-8DB7-BF207C40BA98}" type="pres">
      <dgm:prSet presAssocID="{968EE0BE-C4A0-4E04-9D9D-412DB7091F0E}" presName="spNode" presStyleCnt="0"/>
      <dgm:spPr/>
      <dgm:t>
        <a:bodyPr/>
        <a:lstStyle/>
        <a:p>
          <a:endParaRPr lang="en-US"/>
        </a:p>
      </dgm:t>
    </dgm:pt>
    <dgm:pt modelId="{4BE69A0C-7A19-449C-82AA-B595F1C39355}" type="pres">
      <dgm:prSet presAssocID="{CD42C28F-3818-485F-BA0F-E3F2203897CA}" presName="sibTrans" presStyleLbl="sibTrans1D1" presStyleIdx="1" presStyleCnt="4"/>
      <dgm:spPr/>
      <dgm:t>
        <a:bodyPr/>
        <a:lstStyle/>
        <a:p>
          <a:endParaRPr lang="en-US"/>
        </a:p>
      </dgm:t>
    </dgm:pt>
    <dgm:pt modelId="{B9E57A86-7858-4ECE-93C9-1DAA39545F43}" type="pres">
      <dgm:prSet presAssocID="{5FE0F73A-1712-4568-9E39-8D2773CA27AB}" presName="node" presStyleLbl="node1" presStyleIdx="2" presStyleCnt="4" custScaleX="115758" custRadScaleRad="98407" custRadScaleInc="-11006">
        <dgm:presLayoutVars>
          <dgm:bulletEnabled val="1"/>
        </dgm:presLayoutVars>
      </dgm:prSet>
      <dgm:spPr/>
      <dgm:t>
        <a:bodyPr/>
        <a:lstStyle/>
        <a:p>
          <a:endParaRPr lang="en-US"/>
        </a:p>
      </dgm:t>
    </dgm:pt>
    <dgm:pt modelId="{EA7A1F9E-CA83-43A1-A152-C5395695A7AF}" type="pres">
      <dgm:prSet presAssocID="{5FE0F73A-1712-4568-9E39-8D2773CA27AB}" presName="spNode" presStyleCnt="0"/>
      <dgm:spPr/>
      <dgm:t>
        <a:bodyPr/>
        <a:lstStyle/>
        <a:p>
          <a:endParaRPr lang="en-US"/>
        </a:p>
      </dgm:t>
    </dgm:pt>
    <dgm:pt modelId="{9C72A9A0-C678-4352-8E63-35D7BB5ACA96}" type="pres">
      <dgm:prSet presAssocID="{0F4F9E6A-D64D-485F-91DC-AF104918135C}" presName="sibTrans" presStyleLbl="sibTrans1D1" presStyleIdx="2" presStyleCnt="4"/>
      <dgm:spPr/>
      <dgm:t>
        <a:bodyPr/>
        <a:lstStyle/>
        <a:p>
          <a:endParaRPr lang="en-US"/>
        </a:p>
      </dgm:t>
    </dgm:pt>
    <dgm:pt modelId="{0C1F26B5-5942-4240-8E73-D181CF4FFEA2}" type="pres">
      <dgm:prSet presAssocID="{432394E7-C57D-4F4E-93F3-17C5B1BEBEF9}" presName="node" presStyleLbl="node1" presStyleIdx="3" presStyleCnt="4">
        <dgm:presLayoutVars>
          <dgm:bulletEnabled val="1"/>
        </dgm:presLayoutVars>
      </dgm:prSet>
      <dgm:spPr/>
      <dgm:t>
        <a:bodyPr/>
        <a:lstStyle/>
        <a:p>
          <a:endParaRPr lang="en-US"/>
        </a:p>
      </dgm:t>
    </dgm:pt>
    <dgm:pt modelId="{3054B161-7553-489A-84B5-F74C6E13EF8D}" type="pres">
      <dgm:prSet presAssocID="{432394E7-C57D-4F4E-93F3-17C5B1BEBEF9}" presName="spNode" presStyleCnt="0"/>
      <dgm:spPr/>
      <dgm:t>
        <a:bodyPr/>
        <a:lstStyle/>
        <a:p>
          <a:endParaRPr lang="en-US"/>
        </a:p>
      </dgm:t>
    </dgm:pt>
    <dgm:pt modelId="{BF3A12CD-8628-449E-855E-4BA6EE56002E}" type="pres">
      <dgm:prSet presAssocID="{9AAFD34B-92DC-476D-AEA9-2B474EF49F95}" presName="sibTrans" presStyleLbl="sibTrans1D1" presStyleIdx="3" presStyleCnt="4"/>
      <dgm:spPr/>
      <dgm:t>
        <a:bodyPr/>
        <a:lstStyle/>
        <a:p>
          <a:endParaRPr lang="en-US"/>
        </a:p>
      </dgm:t>
    </dgm:pt>
  </dgm:ptLst>
  <dgm:cxnLst>
    <dgm:cxn modelId="{71B2AFB7-FD3F-4202-97A9-4B2567EB5D70}" type="presOf" srcId="{432394E7-C57D-4F4E-93F3-17C5B1BEBEF9}" destId="{0C1F26B5-5942-4240-8E73-D181CF4FFEA2}" srcOrd="0" destOrd="0" presId="urn:microsoft.com/office/officeart/2005/8/layout/cycle6"/>
    <dgm:cxn modelId="{E0E42926-D00D-4AB2-9057-F918B0CBE5F9}" srcId="{16787328-F268-4D02-BFF1-2EE1AC20E721}" destId="{968EE0BE-C4A0-4E04-9D9D-412DB7091F0E}" srcOrd="1" destOrd="0" parTransId="{A184C8FF-C9B2-47DA-AABC-84D88D5B82B4}" sibTransId="{CD42C28F-3818-485F-BA0F-E3F2203897CA}"/>
    <dgm:cxn modelId="{3C1ED745-954D-4C30-AEF4-16A88EFE32C5}" type="presOf" srcId="{16787328-F268-4D02-BFF1-2EE1AC20E721}" destId="{A0EF1558-F6D8-4FDC-8F00-212724938B0C}" srcOrd="0" destOrd="0" presId="urn:microsoft.com/office/officeart/2005/8/layout/cycle6"/>
    <dgm:cxn modelId="{C21406CE-AAAC-4C08-BDB0-6F5DAEB36C42}" srcId="{16787328-F268-4D02-BFF1-2EE1AC20E721}" destId="{87DD5C56-E859-4619-B6AE-2676D50451F9}" srcOrd="0" destOrd="0" parTransId="{8E005860-2B29-4343-A3BE-9D310A50F541}" sibTransId="{AC7B3EB1-04E0-4103-A7F3-E2494262A604}"/>
    <dgm:cxn modelId="{89E4B021-9520-433D-92EE-BF16653E4494}" type="presOf" srcId="{5FE0F73A-1712-4568-9E39-8D2773CA27AB}" destId="{B9E57A86-7858-4ECE-93C9-1DAA39545F43}" srcOrd="0" destOrd="0" presId="urn:microsoft.com/office/officeart/2005/8/layout/cycle6"/>
    <dgm:cxn modelId="{7565A3EE-AADB-4CE4-8CCD-BFBFB77D80B6}" type="presOf" srcId="{87DD5C56-E859-4619-B6AE-2676D50451F9}" destId="{7FF0AE3C-B4F9-47D0-BCA8-488836990B25}" srcOrd="0" destOrd="0" presId="urn:microsoft.com/office/officeart/2005/8/layout/cycle6"/>
    <dgm:cxn modelId="{AFAA639A-823F-494A-9704-76BB44885ACB}" type="presOf" srcId="{AC7B3EB1-04E0-4103-A7F3-E2494262A604}" destId="{0B83A8D0-0A0D-41CD-A947-51AED1A5CF20}" srcOrd="0" destOrd="0" presId="urn:microsoft.com/office/officeart/2005/8/layout/cycle6"/>
    <dgm:cxn modelId="{D4FAE2AC-ABBA-4FDC-9C62-E2589A85C9DC}" type="presOf" srcId="{0F4F9E6A-D64D-485F-91DC-AF104918135C}" destId="{9C72A9A0-C678-4352-8E63-35D7BB5ACA96}" srcOrd="0" destOrd="0" presId="urn:microsoft.com/office/officeart/2005/8/layout/cycle6"/>
    <dgm:cxn modelId="{1681A69C-6BC4-4738-83E0-20DD59717D5B}" type="presOf" srcId="{968EE0BE-C4A0-4E04-9D9D-412DB7091F0E}" destId="{0F5FB66D-CE1D-433A-8307-6F7C9531CBE1}" srcOrd="0" destOrd="0" presId="urn:microsoft.com/office/officeart/2005/8/layout/cycle6"/>
    <dgm:cxn modelId="{B87D21AD-B550-4CCA-9F01-855B0E93630C}" type="presOf" srcId="{9AAFD34B-92DC-476D-AEA9-2B474EF49F95}" destId="{BF3A12CD-8628-449E-855E-4BA6EE56002E}" srcOrd="0" destOrd="0" presId="urn:microsoft.com/office/officeart/2005/8/layout/cycle6"/>
    <dgm:cxn modelId="{18B132B4-8042-4712-B228-6CBAA19BF89A}" srcId="{16787328-F268-4D02-BFF1-2EE1AC20E721}" destId="{432394E7-C57D-4F4E-93F3-17C5B1BEBEF9}" srcOrd="3" destOrd="0" parTransId="{E46B67E0-87A9-4202-954C-AE5DA0DE870E}" sibTransId="{9AAFD34B-92DC-476D-AEA9-2B474EF49F95}"/>
    <dgm:cxn modelId="{568AA592-8104-4574-9AB9-193F7B1625F6}" type="presOf" srcId="{CD42C28F-3818-485F-BA0F-E3F2203897CA}" destId="{4BE69A0C-7A19-449C-82AA-B595F1C39355}" srcOrd="0" destOrd="0" presId="urn:microsoft.com/office/officeart/2005/8/layout/cycle6"/>
    <dgm:cxn modelId="{F789E3C9-F60A-4974-B660-EF769D8508B0}" srcId="{16787328-F268-4D02-BFF1-2EE1AC20E721}" destId="{5FE0F73A-1712-4568-9E39-8D2773CA27AB}" srcOrd="2" destOrd="0" parTransId="{2E5A59B0-8E28-4D47-9D14-A0247D0AD2BB}" sibTransId="{0F4F9E6A-D64D-485F-91DC-AF104918135C}"/>
    <dgm:cxn modelId="{6CABE87F-1670-43FA-8774-6E9B918B186F}" type="presParOf" srcId="{A0EF1558-F6D8-4FDC-8F00-212724938B0C}" destId="{7FF0AE3C-B4F9-47D0-BCA8-488836990B25}" srcOrd="0" destOrd="0" presId="urn:microsoft.com/office/officeart/2005/8/layout/cycle6"/>
    <dgm:cxn modelId="{CBD87F1F-3C17-4E79-BA0D-404542528E0E}" type="presParOf" srcId="{A0EF1558-F6D8-4FDC-8F00-212724938B0C}" destId="{23B922C0-C702-4F3F-A6B5-36A9770AB410}" srcOrd="1" destOrd="0" presId="urn:microsoft.com/office/officeart/2005/8/layout/cycle6"/>
    <dgm:cxn modelId="{7B0BAA69-BD92-4809-8AEF-3379B960EAFD}" type="presParOf" srcId="{A0EF1558-F6D8-4FDC-8F00-212724938B0C}" destId="{0B83A8D0-0A0D-41CD-A947-51AED1A5CF20}" srcOrd="2" destOrd="0" presId="urn:microsoft.com/office/officeart/2005/8/layout/cycle6"/>
    <dgm:cxn modelId="{73051575-C330-4E37-A56F-4073C1D785EE}" type="presParOf" srcId="{A0EF1558-F6D8-4FDC-8F00-212724938B0C}" destId="{0F5FB66D-CE1D-433A-8307-6F7C9531CBE1}" srcOrd="3" destOrd="0" presId="urn:microsoft.com/office/officeart/2005/8/layout/cycle6"/>
    <dgm:cxn modelId="{683A5046-1C0B-4EF1-B3E9-4D5644B99686}" type="presParOf" srcId="{A0EF1558-F6D8-4FDC-8F00-212724938B0C}" destId="{FBB786D7-8C61-4AEF-8DB7-BF207C40BA98}" srcOrd="4" destOrd="0" presId="urn:microsoft.com/office/officeart/2005/8/layout/cycle6"/>
    <dgm:cxn modelId="{0E4FACDE-7A3B-46C7-AAC0-73D30E469398}" type="presParOf" srcId="{A0EF1558-F6D8-4FDC-8F00-212724938B0C}" destId="{4BE69A0C-7A19-449C-82AA-B595F1C39355}" srcOrd="5" destOrd="0" presId="urn:microsoft.com/office/officeart/2005/8/layout/cycle6"/>
    <dgm:cxn modelId="{09F5A834-E603-43A6-96A2-361C98EB32EB}" type="presParOf" srcId="{A0EF1558-F6D8-4FDC-8F00-212724938B0C}" destId="{B9E57A86-7858-4ECE-93C9-1DAA39545F43}" srcOrd="6" destOrd="0" presId="urn:microsoft.com/office/officeart/2005/8/layout/cycle6"/>
    <dgm:cxn modelId="{4408075C-E1B8-4B53-819F-34AD66BA0B22}" type="presParOf" srcId="{A0EF1558-F6D8-4FDC-8F00-212724938B0C}" destId="{EA7A1F9E-CA83-43A1-A152-C5395695A7AF}" srcOrd="7" destOrd="0" presId="urn:microsoft.com/office/officeart/2005/8/layout/cycle6"/>
    <dgm:cxn modelId="{BFBE6B5A-7635-4BAC-906F-4C7FEDF28D65}" type="presParOf" srcId="{A0EF1558-F6D8-4FDC-8F00-212724938B0C}" destId="{9C72A9A0-C678-4352-8E63-35D7BB5ACA96}" srcOrd="8" destOrd="0" presId="urn:microsoft.com/office/officeart/2005/8/layout/cycle6"/>
    <dgm:cxn modelId="{9D81BCB5-6B7F-4255-9646-A9E044787F13}" type="presParOf" srcId="{A0EF1558-F6D8-4FDC-8F00-212724938B0C}" destId="{0C1F26B5-5942-4240-8E73-D181CF4FFEA2}" srcOrd="9" destOrd="0" presId="urn:microsoft.com/office/officeart/2005/8/layout/cycle6"/>
    <dgm:cxn modelId="{C7AB75BC-7C04-43E2-816D-929AD83E87DC}" type="presParOf" srcId="{A0EF1558-F6D8-4FDC-8F00-212724938B0C}" destId="{3054B161-7553-489A-84B5-F74C6E13EF8D}" srcOrd="10" destOrd="0" presId="urn:microsoft.com/office/officeart/2005/8/layout/cycle6"/>
    <dgm:cxn modelId="{BDAF38A4-4597-4B98-B1FA-884096CB34BC}" type="presParOf" srcId="{A0EF1558-F6D8-4FDC-8F00-212724938B0C}" destId="{BF3A12CD-8628-449E-855E-4BA6EE56002E}" srcOrd="11" destOrd="0" presId="urn:microsoft.com/office/officeart/2005/8/layout/cycle6"/>
  </dgm:cxnLst>
  <dgm:bg/>
  <dgm:whole/>
</dgm:dataModel>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62B385-4A39-4761-99C2-743AD9A42624}" type="datetimeFigureOut">
              <a:rPr lang="en-US" smtClean="0"/>
              <a:pPr/>
              <a:t>9/21/2017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AA9941-6D15-4FE7-9A18-2BB9553DB2A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2AA9941-6D15-4FE7-9A18-2BB9553DB2A9}" type="slidenum">
              <a:rPr lang="en-US" smtClean="0"/>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2AA9941-6D15-4FE7-9A18-2BB9553DB2A9}" type="slidenum">
              <a:rPr lang="en-US" smtClean="0"/>
              <a:pPr/>
              <a:t>29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p>
        </p:txBody>
      </p:sp>
      <p:sp>
        <p:nvSpPr>
          <p:cNvPr id="15" name="Date Placeholder 14"/>
          <p:cNvSpPr>
            <a:spLocks noGrp="1"/>
          </p:cNvSpPr>
          <p:nvPr>
            <p:ph type="dt" sz="half" idx="10"/>
          </p:nvPr>
        </p:nvSpPr>
        <p:spPr/>
        <p:txBody>
          <a:bodyPr/>
          <a:lstStyle/>
          <a:p>
            <a:fld id="{B55D3732-83F2-4C34-B307-17508CF518DE}" type="datetimeFigureOut">
              <a:rPr lang="en-US" smtClean="0"/>
              <a:pPr/>
              <a:t>9/21/2017</a:t>
            </a:fld>
            <a:endParaRPr lang="en-US" dirty="0"/>
          </a:p>
        </p:txBody>
      </p:sp>
      <p:sp>
        <p:nvSpPr>
          <p:cNvPr id="16" name="Slide Number Placeholder 15"/>
          <p:cNvSpPr>
            <a:spLocks noGrp="1"/>
          </p:cNvSpPr>
          <p:nvPr>
            <p:ph type="sldNum" sz="quarter" idx="11"/>
          </p:nvPr>
        </p:nvSpPr>
        <p:spPr/>
        <p:txBody>
          <a:bodyPr/>
          <a:lstStyle/>
          <a:p>
            <a:fld id="{2DFE411E-C7FF-4858-8281-603A5F7B6B77}"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5D3732-83F2-4C34-B307-17508CF518DE}" type="datetimeFigureOut">
              <a:rPr lang="en-US" smtClean="0"/>
              <a:pPr/>
              <a:t>9/21/2017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FE411E-C7FF-4858-8281-603A5F7B6B7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5D3732-83F2-4C34-B307-17508CF518DE}" type="datetimeFigureOut">
              <a:rPr lang="en-US" smtClean="0"/>
              <a:pPr/>
              <a:t>9/21/2017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FE411E-C7FF-4858-8281-603A5F7B6B7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B55D3732-83F2-4C34-B307-17508CF518DE}" type="datetimeFigureOut">
              <a:rPr lang="en-US" smtClean="0"/>
              <a:pPr/>
              <a:t>9/21/2017</a:t>
            </a:fld>
            <a:endParaRPr lang="en-US" dirty="0"/>
          </a:p>
        </p:txBody>
      </p:sp>
      <p:sp>
        <p:nvSpPr>
          <p:cNvPr id="15" name="Slide Number Placeholder 14"/>
          <p:cNvSpPr>
            <a:spLocks noGrp="1"/>
          </p:cNvSpPr>
          <p:nvPr>
            <p:ph type="sldNum" sz="quarter" idx="15"/>
          </p:nvPr>
        </p:nvSpPr>
        <p:spPr/>
        <p:txBody>
          <a:bodyPr/>
          <a:lstStyle>
            <a:lvl1pPr algn="ctr">
              <a:defRPr/>
            </a:lvl1pPr>
          </a:lstStyle>
          <a:p>
            <a:fld id="{2DFE411E-C7FF-4858-8281-603A5F7B6B77}" type="slidenum">
              <a:rPr lang="en-US" smtClean="0"/>
              <a:pPr/>
              <a:t>‹#›</a:t>
            </a:fld>
            <a:endParaRPr lang="en-US" dirty="0"/>
          </a:p>
        </p:txBody>
      </p:sp>
      <p:sp>
        <p:nvSpPr>
          <p:cNvPr id="16" name="Footer Placeholder 15"/>
          <p:cNvSpPr>
            <a:spLocks noGrp="1"/>
          </p:cNvSpPr>
          <p:nvPr>
            <p:ph type="ftr" sz="quarter" idx="16"/>
          </p:nvPr>
        </p:nvSpPr>
        <p:spPr/>
        <p:txBody>
          <a:bodyPr/>
          <a:lstStyle/>
          <a:p>
            <a:endParaRPr lang="en-US" dirty="0"/>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55D3732-83F2-4C34-B307-17508CF518DE}" type="datetimeFigureOut">
              <a:rPr lang="en-US" smtClean="0"/>
              <a:pPr/>
              <a:t>9/21/2017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FE411E-C7FF-4858-8281-603A5F7B6B77}" type="slidenum">
              <a:rPr lang="en-US" smtClean="0"/>
              <a:pPr/>
              <a:t>‹#›</a:t>
            </a:fld>
            <a:endParaRPr lang="en-US" dirty="0"/>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55D3732-83F2-4C34-B307-17508CF518DE}" type="datetimeFigureOut">
              <a:rPr lang="en-US" smtClean="0"/>
              <a:pPr/>
              <a:t>9/21/2017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FE411E-C7FF-4858-8281-603A5F7B6B77}" type="slidenum">
              <a:rPr lang="en-US" smtClean="0"/>
              <a:pPr/>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2DFE411E-C7FF-4858-8281-603A5F7B6B77}" type="slidenum">
              <a:rPr lang="en-US" smtClean="0"/>
              <a:pPr/>
              <a:t>‹#›</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B55D3732-83F2-4C34-B307-17508CF518DE}" type="datetimeFigureOut">
              <a:rPr lang="en-US" smtClean="0"/>
              <a:pPr/>
              <a:t>9/21/2017</a:t>
            </a:fld>
            <a:endParaRPr lang="en-US" dirty="0"/>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55D3732-83F2-4C34-B307-17508CF518DE}" type="datetimeFigureOut">
              <a:rPr lang="en-US" smtClean="0"/>
              <a:pPr/>
              <a:t>9/21/2017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DFE411E-C7FF-4858-8281-603A5F7B6B77}" type="slidenum">
              <a:rPr lang="en-US" smtClean="0"/>
              <a:pPr/>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5D3732-83F2-4C34-B307-17508CF518DE}" type="datetimeFigureOut">
              <a:rPr lang="en-US" smtClean="0"/>
              <a:pPr/>
              <a:t>9/21/2017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DFE411E-C7FF-4858-8281-603A5F7B6B7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B55D3732-83F2-4C34-B307-17508CF518DE}" type="datetimeFigureOut">
              <a:rPr lang="en-US" smtClean="0"/>
              <a:pPr/>
              <a:t>9/21/2017</a:t>
            </a:fld>
            <a:endParaRPr lang="en-US" dirty="0"/>
          </a:p>
        </p:txBody>
      </p:sp>
      <p:sp>
        <p:nvSpPr>
          <p:cNvPr id="9" name="Slide Number Placeholder 8"/>
          <p:cNvSpPr>
            <a:spLocks noGrp="1"/>
          </p:cNvSpPr>
          <p:nvPr>
            <p:ph type="sldNum" sz="quarter" idx="15"/>
          </p:nvPr>
        </p:nvSpPr>
        <p:spPr/>
        <p:txBody>
          <a:bodyPr/>
          <a:lstStyle/>
          <a:p>
            <a:fld id="{2DFE411E-C7FF-4858-8281-603A5F7B6B77}" type="slidenum">
              <a:rPr lang="en-US" smtClean="0"/>
              <a:pPr/>
              <a:t>‹#›</a:t>
            </a:fld>
            <a:endParaRPr lang="en-US" dirty="0"/>
          </a:p>
        </p:txBody>
      </p:sp>
      <p:sp>
        <p:nvSpPr>
          <p:cNvPr id="10" name="Footer Placeholder 9"/>
          <p:cNvSpPr>
            <a:spLocks noGrp="1"/>
          </p:cNvSpPr>
          <p:nvPr>
            <p:ph type="ftr" sz="quarter" idx="16"/>
          </p:nvPr>
        </p:nvSpPr>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B55D3732-83F2-4C34-B307-17508CF518DE}" type="datetimeFigureOut">
              <a:rPr lang="en-US" smtClean="0"/>
              <a:pPr/>
              <a:t>9/21/2017</a:t>
            </a:fld>
            <a:endParaRPr lang="en-US" dirty="0"/>
          </a:p>
        </p:txBody>
      </p:sp>
      <p:sp>
        <p:nvSpPr>
          <p:cNvPr id="9" name="Slide Number Placeholder 8"/>
          <p:cNvSpPr>
            <a:spLocks noGrp="1"/>
          </p:cNvSpPr>
          <p:nvPr>
            <p:ph type="sldNum" sz="quarter" idx="11"/>
          </p:nvPr>
        </p:nvSpPr>
        <p:spPr/>
        <p:txBody>
          <a:bodyPr/>
          <a:lstStyle/>
          <a:p>
            <a:fld id="{2DFE411E-C7FF-4858-8281-603A5F7B6B77}"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B55D3732-83F2-4C34-B307-17508CF518DE}" type="datetimeFigureOut">
              <a:rPr lang="en-US" smtClean="0"/>
              <a:pPr/>
              <a:t>9/21/2017</a:t>
            </a:fld>
            <a:endParaRPr lang="en-US" dirty="0"/>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dirty="0"/>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2DFE411E-C7FF-4858-8281-603A5F7B6B77}" type="slidenum">
              <a:rPr lang="en-US" smtClean="0"/>
              <a:pPr/>
              <a:t>‹#›</a:t>
            </a:fld>
            <a:endParaRPr lang="en-US" dirty="0"/>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image" Target="../media/image3.gif"/><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b"/>
          <a:lstStyle/>
          <a:p>
            <a:r>
              <a:rPr lang="en-US" sz="5400" b="1" dirty="0" smtClean="0">
                <a:effectLst>
                  <a:outerShdw blurRad="38100" dist="38100" dir="2700000" algn="tl">
                    <a:srgbClr val="000000">
                      <a:alpha val="43137"/>
                    </a:srgbClr>
                  </a:outerShdw>
                </a:effectLst>
                <a:latin typeface="Comic Sans MS" pitchFamily="66" charset="0"/>
              </a:rPr>
              <a:t>MANAGEMENT</a:t>
            </a:r>
            <a:endParaRPr lang="en-US" sz="5400" b="1" dirty="0">
              <a:effectLst>
                <a:outerShdw blurRad="38100" dist="38100" dir="2700000" algn="tl">
                  <a:srgbClr val="000000">
                    <a:alpha val="43137"/>
                  </a:srgbClr>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228600"/>
            <a:ext cx="8229600" cy="6019800"/>
          </a:xfrm>
        </p:spPr>
        <p:txBody>
          <a:bodyPr>
            <a:noAutofit/>
          </a:bodyPr>
          <a:lstStyle/>
          <a:p>
            <a:pPr>
              <a:buBlip>
                <a:blip r:embed="rId2"/>
              </a:buBlip>
            </a:pPr>
            <a:r>
              <a:rPr lang="en-US" sz="2700" b="1" i="1" u="sng" dirty="0" smtClean="0">
                <a:effectLst>
                  <a:outerShdw blurRad="38100" dist="38100" dir="2700000" algn="tl">
                    <a:srgbClr val="000000">
                      <a:alpha val="43137"/>
                    </a:srgbClr>
                  </a:outerShdw>
                </a:effectLst>
                <a:latin typeface="Comic Sans MS" pitchFamily="66" charset="0"/>
              </a:rPr>
              <a:t>Coping with a changing environment:</a:t>
            </a:r>
          </a:p>
          <a:p>
            <a:pPr>
              <a:buNone/>
            </a:pPr>
            <a:r>
              <a:rPr lang="en-US" sz="2700" dirty="0" smtClean="0">
                <a:effectLst>
                  <a:outerShdw blurRad="38100" dist="38100" dir="2700000" algn="tl">
                    <a:srgbClr val="000000">
                      <a:alpha val="43137"/>
                    </a:srgbClr>
                  </a:outerShdw>
                </a:effectLst>
                <a:latin typeface="Comic Sans MS" pitchFamily="66" charset="0"/>
              </a:rPr>
              <a:t>	The advent of technological tools such as computers have revolutionised the way information is processed and handled for decision-making purposes. Likewise, social standards, styles and many laws have changed which in turn have led to organisations becoming much more complex. Thus, management must be prepared to predict accurately these changes and formulate ways to meet these new challenges effectively.</a:t>
            </a:r>
          </a:p>
          <a:p>
            <a:pPr>
              <a:buNone/>
            </a:pPr>
            <a:r>
              <a:rPr lang="en-US" sz="2700" dirty="0" smtClean="0">
                <a:effectLst>
                  <a:outerShdw blurRad="38100" dist="38100" dir="2700000" algn="tl">
                    <a:srgbClr val="000000">
                      <a:alpha val="43137"/>
                    </a:srgbClr>
                  </a:outerShdw>
                </a:effectLst>
                <a:latin typeface="Comic Sans MS" pitchFamily="66" charset="0"/>
              </a:rPr>
              <a:t>	Successful managers are those who anticipate and adjust to changing circumstances rather than being passively swept along or caught unprepared.</a:t>
            </a:r>
            <a:endParaRPr lang="en-US" sz="2700" dirty="0">
              <a:effectLst>
                <a:outerShdw blurRad="38100" dist="38100" dir="2700000" algn="tl">
                  <a:srgbClr val="000000">
                    <a:alpha val="43137"/>
                  </a:srgbClr>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715000"/>
          </a:xfrm>
        </p:spPr>
        <p:txBody>
          <a:bodyPr>
            <a:noAutofit/>
          </a:bodyPr>
          <a:lstStyle/>
          <a:p>
            <a:pPr>
              <a:buBlip>
                <a:blip r:embed="rId2"/>
              </a:buBlip>
            </a:pPr>
            <a:r>
              <a:rPr lang="en-US" sz="2700" b="1" i="1" u="sng" dirty="0" smtClean="0">
                <a:effectLst>
                  <a:outerShdw blurRad="38100" dist="38100" dir="2700000" algn="tl">
                    <a:srgbClr val="000000">
                      <a:alpha val="43137"/>
                    </a:srgbClr>
                  </a:outerShdw>
                </a:effectLst>
                <a:latin typeface="Comic Sans MS" pitchFamily="66" charset="0"/>
              </a:rPr>
              <a:t> </a:t>
            </a:r>
            <a:r>
              <a:rPr lang="en-US" sz="2700" b="1" i="1" u="sng" dirty="0" err="1" smtClean="0">
                <a:effectLst>
                  <a:outerShdw blurRad="38100" dist="38100" dir="2700000" algn="tl">
                    <a:srgbClr val="000000">
                      <a:alpha val="43137"/>
                    </a:srgbClr>
                  </a:outerShdw>
                </a:effectLst>
                <a:latin typeface="Comic Sans MS" pitchFamily="66" charset="0"/>
              </a:rPr>
              <a:t>Maximising</a:t>
            </a:r>
            <a:r>
              <a:rPr lang="en-US" sz="2700" b="1" i="1" u="sng" dirty="0" smtClean="0">
                <a:effectLst>
                  <a:outerShdw blurRad="38100" dist="38100" dir="2700000" algn="tl">
                    <a:srgbClr val="000000">
                      <a:alpha val="43137"/>
                    </a:srgbClr>
                  </a:outerShdw>
                </a:effectLst>
                <a:latin typeface="Comic Sans MS" pitchFamily="66" charset="0"/>
              </a:rPr>
              <a:t> limited resources:</a:t>
            </a:r>
          </a:p>
          <a:p>
            <a:pPr>
              <a:buNone/>
            </a:pPr>
            <a:r>
              <a:rPr lang="en-US" sz="2700" dirty="0" smtClean="0">
                <a:effectLst>
                  <a:outerShdw blurRad="38100" dist="38100" dir="2700000" algn="tl">
                    <a:srgbClr val="000000">
                      <a:alpha val="43137"/>
                    </a:srgbClr>
                  </a:outerShdw>
                </a:effectLst>
                <a:latin typeface="Comic Sans MS" pitchFamily="66" charset="0"/>
              </a:rPr>
              <a:t>	The resources of people, time, capital, raw materials are all limited. They are scarce in nature and are not expandable. Managers are the trustees of these limited resources, and it is their job to see that the basic factors of production – land, labour &amp; capital – are used efficiently as well as effectively.</a:t>
            </a:r>
          </a:p>
          <a:p>
            <a:pPr>
              <a:buNone/>
            </a:pPr>
            <a:endParaRPr lang="en-US" sz="2700" dirty="0" smtClean="0">
              <a:effectLst>
                <a:outerShdw blurRad="38100" dist="38100" dir="2700000" algn="tl">
                  <a:srgbClr val="000000">
                    <a:alpha val="43137"/>
                  </a:srgbClr>
                </a:outerShdw>
              </a:effectLst>
              <a:latin typeface="Comic Sans MS" pitchFamily="66" charset="0"/>
            </a:endParaRPr>
          </a:p>
          <a:p>
            <a:pPr>
              <a:buBlip>
                <a:blip r:embed="rId2"/>
              </a:buBlip>
            </a:pPr>
            <a:r>
              <a:rPr lang="en-US" sz="2700" b="1" i="1" u="sng" dirty="0" smtClean="0">
                <a:effectLst>
                  <a:outerShdw blurRad="38100" dist="38100" dir="2700000" algn="tl">
                    <a:srgbClr val="000000">
                      <a:alpha val="43137"/>
                    </a:srgbClr>
                  </a:outerShdw>
                </a:effectLst>
                <a:latin typeface="Comic Sans MS" pitchFamily="66" charset="0"/>
              </a:rPr>
              <a:t>Balancing effectiveness and efficiency:</a:t>
            </a:r>
          </a:p>
          <a:p>
            <a:pPr>
              <a:buNone/>
            </a:pPr>
            <a:r>
              <a:rPr lang="en-US" sz="2700" dirty="0" smtClean="0">
                <a:effectLst>
                  <a:outerShdw blurRad="38100" dist="38100" dir="2700000" algn="tl">
                    <a:srgbClr val="000000">
                      <a:alpha val="43137"/>
                    </a:srgbClr>
                  </a:outerShdw>
                </a:effectLst>
                <a:latin typeface="Comic Sans MS" pitchFamily="66" charset="0"/>
              </a:rPr>
              <a:t>	In the pursuit of organisational objectives, maintaining a balance between effectiveness and efficiency is essential.</a:t>
            </a:r>
          </a:p>
          <a:p>
            <a:pPr>
              <a:buNone/>
            </a:pPr>
            <a:endParaRPr lang="en-US" sz="2700" dirty="0">
              <a:effectLst>
                <a:outerShdw blurRad="38100" dist="38100" dir="2700000" algn="tl">
                  <a:srgbClr val="000000">
                    <a:alpha val="43137"/>
                  </a:srgbClr>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6096000"/>
          </a:xfrm>
        </p:spPr>
        <p:txBody>
          <a:bodyPr>
            <a:normAutofit/>
          </a:bodyPr>
          <a:lstStyle/>
          <a:p>
            <a:pPr>
              <a:buNone/>
            </a:pPr>
            <a:r>
              <a:rPr lang="en-US" sz="2700" b="1" i="1" dirty="0" smtClean="0">
                <a:effectLst>
                  <a:outerShdw blurRad="38100" dist="38100" dir="2700000" algn="tl">
                    <a:srgbClr val="000000">
                      <a:alpha val="43137"/>
                    </a:srgbClr>
                  </a:outerShdw>
                </a:effectLst>
                <a:latin typeface="Comic Sans MS" pitchFamily="66" charset="0"/>
              </a:rPr>
              <a:t>Effectiveness: </a:t>
            </a:r>
          </a:p>
          <a:p>
            <a:pPr marL="747713" indent="-512763">
              <a:buBlip>
                <a:blip r:embed="rId2"/>
              </a:buBlip>
              <a:tabLst>
                <a:tab pos="692150" algn="l"/>
              </a:tabLst>
            </a:pPr>
            <a:r>
              <a:rPr lang="en-US" sz="2700" dirty="0" smtClean="0">
                <a:effectLst>
                  <a:outerShdw blurRad="38100" dist="38100" dir="2700000" algn="tl">
                    <a:srgbClr val="000000">
                      <a:alpha val="43137"/>
                    </a:srgbClr>
                  </a:outerShdw>
                </a:effectLst>
                <a:latin typeface="Comic Sans MS" pitchFamily="66" charset="0"/>
              </a:rPr>
              <a:t>Entails promptly achieving a stated organisational objective;</a:t>
            </a:r>
          </a:p>
          <a:p>
            <a:pPr marL="747713" indent="-512763">
              <a:buFont typeface="Wingdings" pitchFamily="2" charset="2"/>
              <a:buChar char="q"/>
              <a:tabLst>
                <a:tab pos="692150" algn="l"/>
              </a:tabLst>
            </a:pPr>
            <a:endParaRPr lang="en-US" sz="2700" dirty="0" smtClean="0">
              <a:effectLst>
                <a:outerShdw blurRad="38100" dist="38100" dir="2700000" algn="tl">
                  <a:srgbClr val="000000">
                    <a:alpha val="43137"/>
                  </a:srgbClr>
                </a:outerShdw>
              </a:effectLst>
              <a:latin typeface="Comic Sans MS" pitchFamily="66" charset="0"/>
            </a:endParaRPr>
          </a:p>
          <a:p>
            <a:pPr marL="623888" indent="-388938">
              <a:buBlip>
                <a:blip r:embed="rId2"/>
              </a:buBlip>
            </a:pPr>
            <a:r>
              <a:rPr lang="en-US" sz="2700" dirty="0" smtClean="0">
                <a:effectLst>
                  <a:outerShdw blurRad="38100" dist="38100" dir="2700000" algn="tl">
                    <a:srgbClr val="000000">
                      <a:alpha val="43137"/>
                    </a:srgbClr>
                  </a:outerShdw>
                </a:effectLst>
                <a:latin typeface="Comic Sans MS" pitchFamily="66" charset="0"/>
              </a:rPr>
              <a:t> Involves making the right decisions concerning the  products or services being offered to customers, and how to produce and deliver them;</a:t>
            </a:r>
          </a:p>
          <a:p>
            <a:pPr marL="623888" indent="-388938">
              <a:buFont typeface="Wingdings" pitchFamily="2" charset="2"/>
              <a:buChar char="q"/>
            </a:pPr>
            <a:endParaRPr lang="en-US" sz="2700" dirty="0" smtClean="0">
              <a:effectLst>
                <a:outerShdw blurRad="38100" dist="38100" dir="2700000" algn="tl">
                  <a:srgbClr val="000000">
                    <a:alpha val="43137"/>
                  </a:srgbClr>
                </a:outerShdw>
              </a:effectLst>
              <a:latin typeface="Comic Sans MS" pitchFamily="66" charset="0"/>
            </a:endParaRPr>
          </a:p>
          <a:p>
            <a:pPr marL="623888" indent="-388938">
              <a:buBlip>
                <a:blip r:embed="rId2"/>
              </a:buBlip>
            </a:pPr>
            <a:r>
              <a:rPr lang="en-US" sz="2700" dirty="0" smtClean="0">
                <a:effectLst>
                  <a:outerShdw blurRad="38100" dist="38100" dir="2700000" algn="tl">
                    <a:srgbClr val="000000">
                      <a:alpha val="43137"/>
                    </a:srgbClr>
                  </a:outerShdw>
                </a:effectLst>
                <a:latin typeface="Comic Sans MS" pitchFamily="66" charset="0"/>
              </a:rPr>
              <a:t>The measure of effectiveness is achieved when a business successfully meets its customers’ needs.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8600"/>
            <a:ext cx="8686800" cy="6629400"/>
          </a:xfrm>
        </p:spPr>
        <p:txBody>
          <a:bodyPr>
            <a:noAutofit/>
          </a:bodyPr>
          <a:lstStyle/>
          <a:p>
            <a:pPr>
              <a:buNone/>
            </a:pPr>
            <a:r>
              <a:rPr lang="en-US" sz="2700" b="1" i="1" dirty="0" smtClean="0">
                <a:effectLst>
                  <a:outerShdw blurRad="38100" dist="38100" dir="2700000" algn="tl">
                    <a:srgbClr val="000000">
                      <a:alpha val="43137"/>
                    </a:srgbClr>
                  </a:outerShdw>
                </a:effectLst>
                <a:latin typeface="Comic Sans MS" pitchFamily="66" charset="0"/>
              </a:rPr>
              <a:t> Efficiency: </a:t>
            </a:r>
          </a:p>
          <a:p>
            <a:pPr marL="346075" indent="-346075">
              <a:buBlip>
                <a:blip r:embed="rId2"/>
              </a:buBlip>
              <a:tabLst>
                <a:tab pos="1828800" algn="l"/>
              </a:tabLst>
            </a:pPr>
            <a:r>
              <a:rPr lang="en-US" sz="2700" dirty="0" smtClean="0">
                <a:effectLst>
                  <a:outerShdw blurRad="38100" dist="38100" dir="2700000" algn="tl">
                    <a:srgbClr val="000000">
                      <a:alpha val="43137"/>
                    </a:srgbClr>
                  </a:outerShdw>
                </a:effectLst>
                <a:latin typeface="Comic Sans MS" pitchFamily="66" charset="0"/>
              </a:rPr>
              <a:t>It is the ability to make use of the available resources in the process of meeting organisation’s goal &amp; objectives, and it involves producing needed goods and services quickly and at a low cost;</a:t>
            </a:r>
          </a:p>
          <a:p>
            <a:pPr marL="623888" indent="-444500">
              <a:buBlip>
                <a:blip r:embed="rId2"/>
              </a:buBlip>
              <a:tabLst>
                <a:tab pos="1828800" algn="l"/>
              </a:tabLst>
            </a:pPr>
            <a:endParaRPr lang="en-US" sz="2700" dirty="0" smtClean="0">
              <a:effectLst>
                <a:outerShdw blurRad="38100" dist="38100" dir="2700000" algn="tl">
                  <a:srgbClr val="000000">
                    <a:alpha val="43137"/>
                  </a:srgbClr>
                </a:outerShdw>
              </a:effectLst>
              <a:latin typeface="Comic Sans MS" pitchFamily="66" charset="0"/>
            </a:endParaRPr>
          </a:p>
          <a:p>
            <a:pPr marL="346075" indent="-346075">
              <a:buBlip>
                <a:blip r:embed="rId2"/>
              </a:buBlip>
              <a:tabLst>
                <a:tab pos="1828800" algn="l"/>
              </a:tabLst>
            </a:pPr>
            <a:r>
              <a:rPr lang="en-US" sz="2700" dirty="0" smtClean="0">
                <a:effectLst>
                  <a:outerShdw blurRad="38100" dist="38100" dir="2700000" algn="tl">
                    <a:srgbClr val="000000">
                      <a:alpha val="43137"/>
                    </a:srgbClr>
                  </a:outerShdw>
                </a:effectLst>
                <a:latin typeface="Comic Sans MS" pitchFamily="66" charset="0"/>
              </a:rPr>
              <a:t>It balances the amount of resources used to achieve an objective against what was actually accomplished;</a:t>
            </a:r>
          </a:p>
          <a:p>
            <a:pPr marL="623888" indent="-444500">
              <a:buBlip>
                <a:blip r:embed="rId2"/>
              </a:buBlip>
              <a:tabLst>
                <a:tab pos="1828800" algn="l"/>
              </a:tabLst>
            </a:pPr>
            <a:endParaRPr lang="en-US" sz="2700" dirty="0" smtClean="0">
              <a:effectLst>
                <a:outerShdw blurRad="38100" dist="38100" dir="2700000" algn="tl">
                  <a:srgbClr val="000000">
                    <a:alpha val="43137"/>
                  </a:srgbClr>
                </a:outerShdw>
              </a:effectLst>
              <a:latin typeface="Comic Sans MS" pitchFamily="66" charset="0"/>
            </a:endParaRPr>
          </a:p>
          <a:p>
            <a:pPr marL="290513" indent="-277813">
              <a:buBlip>
                <a:blip r:embed="rId2"/>
              </a:buBlip>
              <a:tabLst>
                <a:tab pos="1828800" algn="l"/>
              </a:tabLst>
            </a:pPr>
            <a:r>
              <a:rPr lang="en-US" sz="2700" dirty="0" smtClean="0">
                <a:effectLst>
                  <a:outerShdw blurRad="38100" dist="38100" dir="2700000" algn="tl">
                    <a:srgbClr val="000000">
                      <a:alpha val="43137"/>
                    </a:srgbClr>
                  </a:outerShdw>
                </a:effectLst>
                <a:latin typeface="Comic Sans MS" pitchFamily="66" charset="0"/>
              </a:rPr>
              <a:t>Like </a:t>
            </a:r>
            <a:r>
              <a:rPr lang="en-US" sz="2700" dirty="0" smtClean="0">
                <a:effectLst>
                  <a:outerShdw blurRad="38100" dist="38100" dir="2700000" algn="tl">
                    <a:srgbClr val="000000">
                      <a:alpha val="43137"/>
                    </a:srgbClr>
                  </a:outerShdw>
                </a:effectLst>
                <a:latin typeface="Comic Sans MS" pitchFamily="66" charset="0"/>
              </a:rPr>
              <a:t>effectiveness, a firm is deemed efficient when it successfully meets the needs of its customers, and offers high quality products at a low cost.</a:t>
            </a:r>
            <a:endParaRPr lang="en-US" sz="2700" b="1" i="1" dirty="0" smtClean="0">
              <a:effectLst>
                <a:outerShdw blurRad="38100" dist="38100" dir="2700000" algn="tl">
                  <a:srgbClr val="000000">
                    <a:alpha val="43137"/>
                  </a:srgbClr>
                </a:outerShdw>
              </a:effectLst>
              <a:latin typeface="Comic Sans MS" pitchFamily="66" charset="0"/>
            </a:endParaRPr>
          </a:p>
          <a:p>
            <a:endParaRPr lang="en-US" sz="27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800600"/>
          </a:xfrm>
        </p:spPr>
        <p:txBody>
          <a:bodyPr rIns="1097280">
            <a:normAutofit fontScale="92500" lnSpcReduction="10000"/>
          </a:bodyPr>
          <a:lstStyle/>
          <a:p>
            <a:pPr>
              <a:buNone/>
            </a:pPr>
            <a:r>
              <a:rPr lang="en-US" sz="2900" dirty="0" smtClean="0">
                <a:effectLst>
                  <a:outerShdw blurRad="38100" dist="38100" dir="2700000" algn="tl">
                    <a:srgbClr val="000000">
                      <a:alpha val="43137"/>
                    </a:srgbClr>
                  </a:outerShdw>
                </a:effectLst>
                <a:latin typeface="Comic Sans MS" pitchFamily="66" charset="0"/>
              </a:rPr>
              <a:t>	A manager  is someone who </a:t>
            </a:r>
            <a:r>
              <a:rPr lang="en-US" sz="2900" dirty="0" err="1" smtClean="0">
                <a:effectLst>
                  <a:outerShdw blurRad="38100" dist="38100" dir="2700000" algn="tl">
                    <a:srgbClr val="000000">
                      <a:alpha val="43137"/>
                    </a:srgbClr>
                  </a:outerShdw>
                </a:effectLst>
                <a:latin typeface="Comic Sans MS" pitchFamily="66" charset="0"/>
              </a:rPr>
              <a:t>specialises</a:t>
            </a:r>
            <a:r>
              <a:rPr lang="en-US" sz="2900" dirty="0" smtClean="0">
                <a:effectLst>
                  <a:outerShdw blurRad="38100" dist="38100" dir="2700000" algn="tl">
                    <a:srgbClr val="000000">
                      <a:alpha val="43137"/>
                    </a:srgbClr>
                  </a:outerShdw>
                </a:effectLst>
                <a:latin typeface="Comic Sans MS" pitchFamily="66" charset="0"/>
              </a:rPr>
              <a:t> in the work of planning, </a:t>
            </a:r>
            <a:r>
              <a:rPr lang="en-US" sz="2900" dirty="0" err="1" smtClean="0">
                <a:effectLst>
                  <a:outerShdw blurRad="38100" dist="38100" dir="2700000" algn="tl">
                    <a:srgbClr val="000000">
                      <a:alpha val="43137"/>
                    </a:srgbClr>
                  </a:outerShdw>
                </a:effectLst>
                <a:latin typeface="Comic Sans MS" pitchFamily="66" charset="0"/>
              </a:rPr>
              <a:t>organising</a:t>
            </a:r>
            <a:r>
              <a:rPr lang="en-US" sz="2900" dirty="0" smtClean="0">
                <a:effectLst>
                  <a:outerShdw blurRad="38100" dist="38100" dir="2700000" algn="tl">
                    <a:srgbClr val="000000">
                      <a:alpha val="43137"/>
                    </a:srgbClr>
                  </a:outerShdw>
                </a:effectLst>
                <a:latin typeface="Comic Sans MS" pitchFamily="66" charset="0"/>
              </a:rPr>
              <a:t>, leading and controlling the efforts of organisational members and effective use of organisational resources, both human and technical, in order to achieve organisational goals.</a:t>
            </a:r>
          </a:p>
          <a:p>
            <a:pPr>
              <a:buNone/>
            </a:pPr>
            <a:endParaRPr lang="en-US" sz="2700" dirty="0" smtClean="0">
              <a:effectLst>
                <a:outerShdw blurRad="38100" dist="38100" dir="2700000" algn="tl">
                  <a:srgbClr val="000000">
                    <a:alpha val="43137"/>
                  </a:srgbClr>
                </a:outerShdw>
              </a:effectLst>
              <a:latin typeface="Comic Sans MS" pitchFamily="66" charset="0"/>
            </a:endParaRPr>
          </a:p>
          <a:p>
            <a:pPr lvl="2" algn="just">
              <a:buClr>
                <a:schemeClr val="accent2">
                  <a:lumMod val="50000"/>
                </a:schemeClr>
              </a:buClr>
              <a:buFont typeface="Wingdings 2" pitchFamily="18" charset="2"/>
              <a:buChar char=""/>
            </a:pPr>
            <a:r>
              <a:rPr lang="en-US" sz="2600" i="1" dirty="0" smtClean="0">
                <a:effectLst>
                  <a:outerShdw blurRad="38100" dist="38100" dir="2700000" algn="tl">
                    <a:srgbClr val="000000">
                      <a:alpha val="43137"/>
                    </a:srgbClr>
                  </a:outerShdw>
                </a:effectLst>
                <a:latin typeface="Comic Sans MS" pitchFamily="66" charset="0"/>
              </a:rPr>
              <a:t>Traditionally, the term manager refers only to any individual responsible for making resource allocation decisions and with the formal authority to direct others.     </a:t>
            </a:r>
            <a:endParaRPr lang="en-US" sz="2600" i="1" dirty="0">
              <a:effectLst>
                <a:outerShdw blurRad="38100" dist="38100" dir="2700000" algn="tl">
                  <a:srgbClr val="000000">
                    <a:alpha val="43137"/>
                  </a:srgbClr>
                </a:outerShdw>
              </a:effectLst>
              <a:latin typeface="Comic Sans MS" pitchFamily="66" charset="0"/>
            </a:endParaRPr>
          </a:p>
        </p:txBody>
      </p:sp>
      <p:sp>
        <p:nvSpPr>
          <p:cNvPr id="3" name="Title 2"/>
          <p:cNvSpPr>
            <a:spLocks noGrp="1"/>
          </p:cNvSpPr>
          <p:nvPr>
            <p:ph type="title"/>
          </p:nvPr>
        </p:nvSpPr>
        <p:spPr>
          <a:xfrm>
            <a:off x="457200" y="152400"/>
            <a:ext cx="8229600" cy="1066800"/>
          </a:xfrm>
        </p:spPr>
        <p:txBody>
          <a:bodyPr>
            <a:normAutofit/>
          </a:bodyPr>
          <a:lstStyle/>
          <a:p>
            <a:r>
              <a:rPr sz="3800" b="1" smtClean="0">
                <a:effectLst>
                  <a:outerShdw blurRad="38100" dist="38100" dir="2700000" algn="tl">
                    <a:srgbClr val="000000">
                      <a:alpha val="43137"/>
                    </a:srgbClr>
                  </a:outerShdw>
                </a:effectLst>
                <a:latin typeface="Comic Sans MS" pitchFamily="66" charset="0"/>
              </a:rPr>
              <a:t>WHO IS A MANAGER?</a:t>
            </a:r>
            <a:endParaRPr lang="en-US" sz="3800" b="1" dirty="0">
              <a:effectLst>
                <a:outerShdw blurRad="38100" dist="38100" dir="2700000" algn="tl">
                  <a:srgbClr val="000000">
                    <a:alpha val="43137"/>
                  </a:srgbClr>
                </a:outerShdw>
              </a:effectLst>
              <a:latin typeface="Comic Sans MS" pitchFamily="66"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914400"/>
            <a:ext cx="8229600" cy="5638800"/>
          </a:xfrm>
        </p:spPr>
        <p:txBody>
          <a:bodyPr>
            <a:normAutofit lnSpcReduction="10000"/>
          </a:bodyPr>
          <a:lstStyle/>
          <a:p>
            <a:pPr>
              <a:buNone/>
            </a:pPr>
            <a:r>
              <a:rPr lang="en-US" sz="2700" dirty="0" smtClean="0">
                <a:effectLst>
                  <a:outerShdw blurRad="38100" dist="38100" dir="2700000" algn="tl">
                    <a:srgbClr val="000000">
                      <a:alpha val="43137"/>
                    </a:srgbClr>
                  </a:outerShdw>
                </a:effectLst>
                <a:latin typeface="Comic Sans MS" pitchFamily="66" charset="0"/>
              </a:rPr>
              <a:t>	For a manager to effectively and efficiently carryout his/her  duties, he/she should possess some of the following qualities:</a:t>
            </a:r>
          </a:p>
          <a:p>
            <a:pPr marL="750888" lvl="1" indent="-349250">
              <a:buBlip>
                <a:blip r:embed="rId2"/>
              </a:buBlip>
            </a:pPr>
            <a:r>
              <a:rPr lang="en-US" sz="2700" dirty="0" smtClean="0">
                <a:solidFill>
                  <a:schemeClr val="tx1"/>
                </a:solidFill>
                <a:effectLst>
                  <a:outerShdw blurRad="38100" dist="38100" dir="2700000" algn="tl">
                    <a:srgbClr val="000000">
                      <a:alpha val="43137"/>
                    </a:srgbClr>
                  </a:outerShdw>
                </a:effectLst>
                <a:latin typeface="Comic Sans MS" pitchFamily="66" charset="0"/>
              </a:rPr>
              <a:t>Communication ability - both oral and written;</a:t>
            </a:r>
          </a:p>
          <a:p>
            <a:pPr marL="750888" lvl="1" indent="-349250">
              <a:buBlip>
                <a:blip r:embed="rId2"/>
              </a:buBlip>
            </a:pPr>
            <a:r>
              <a:rPr lang="en-US" sz="2700" dirty="0" smtClean="0">
                <a:solidFill>
                  <a:schemeClr val="tx1"/>
                </a:solidFill>
                <a:effectLst>
                  <a:outerShdw blurRad="38100" dist="38100" dir="2700000" algn="tl">
                    <a:srgbClr val="000000">
                      <a:alpha val="43137"/>
                    </a:srgbClr>
                  </a:outerShdw>
                </a:effectLst>
                <a:latin typeface="Comic Sans MS" pitchFamily="66" charset="0"/>
              </a:rPr>
              <a:t>Desire for higher responsibility;</a:t>
            </a:r>
          </a:p>
          <a:p>
            <a:pPr marL="750888" lvl="1" indent="-349250">
              <a:buBlip>
                <a:blip r:embed="rId2"/>
              </a:buBlip>
            </a:pPr>
            <a:r>
              <a:rPr lang="en-US" sz="2700" dirty="0" smtClean="0">
                <a:solidFill>
                  <a:schemeClr val="tx1"/>
                </a:solidFill>
                <a:effectLst>
                  <a:outerShdw blurRad="38100" dist="38100" dir="2700000" algn="tl">
                    <a:srgbClr val="000000">
                      <a:alpha val="43137"/>
                    </a:srgbClr>
                  </a:outerShdw>
                </a:effectLst>
                <a:latin typeface="Comic Sans MS" pitchFamily="66" charset="0"/>
              </a:rPr>
              <a:t>Ability to handle conflicts;</a:t>
            </a:r>
          </a:p>
          <a:p>
            <a:pPr marL="750888" lvl="1" indent="-349250">
              <a:buBlip>
                <a:blip r:embed="rId2"/>
              </a:buBlip>
            </a:pPr>
            <a:r>
              <a:rPr lang="en-US" sz="2700" dirty="0" smtClean="0">
                <a:solidFill>
                  <a:schemeClr val="tx1"/>
                </a:solidFill>
                <a:effectLst>
                  <a:outerShdw blurRad="38100" dist="38100" dir="2700000" algn="tl">
                    <a:srgbClr val="000000">
                      <a:alpha val="43137"/>
                    </a:srgbClr>
                  </a:outerShdw>
                </a:effectLst>
                <a:latin typeface="Comic Sans MS" pitchFamily="66" charset="0"/>
              </a:rPr>
              <a:t>Ability to take the right decision at the right time;</a:t>
            </a:r>
          </a:p>
          <a:p>
            <a:pPr marL="750888" lvl="1" indent="-349250">
              <a:buBlip>
                <a:blip r:embed="rId2"/>
              </a:buBlip>
            </a:pPr>
            <a:r>
              <a:rPr lang="en-US" sz="2700" dirty="0" smtClean="0">
                <a:solidFill>
                  <a:schemeClr val="tx1"/>
                </a:solidFill>
                <a:effectLst>
                  <a:outerShdw blurRad="38100" dist="38100" dir="2700000" algn="tl">
                    <a:srgbClr val="000000">
                      <a:alpha val="43137"/>
                    </a:srgbClr>
                  </a:outerShdw>
                </a:effectLst>
                <a:latin typeface="Comic Sans MS" pitchFamily="66" charset="0"/>
              </a:rPr>
              <a:t>Creativity, imagination and innovativeness;</a:t>
            </a:r>
          </a:p>
          <a:p>
            <a:pPr marL="750888" lvl="1" indent="-349250">
              <a:buBlip>
                <a:blip r:embed="rId2"/>
              </a:buBlip>
            </a:pPr>
            <a:r>
              <a:rPr lang="en-US" sz="2700" dirty="0" smtClean="0">
                <a:solidFill>
                  <a:schemeClr val="tx1"/>
                </a:solidFill>
                <a:effectLst>
                  <a:outerShdw blurRad="38100" dist="38100" dir="2700000" algn="tl">
                    <a:srgbClr val="000000">
                      <a:alpha val="43137"/>
                    </a:srgbClr>
                  </a:outerShdw>
                </a:effectLst>
                <a:latin typeface="Comic Sans MS" pitchFamily="66" charset="0"/>
              </a:rPr>
              <a:t>Self confidence;</a:t>
            </a:r>
          </a:p>
          <a:p>
            <a:pPr marL="750888" lvl="1" indent="-349250">
              <a:buBlip>
                <a:blip r:embed="rId2"/>
              </a:buBlip>
            </a:pPr>
            <a:r>
              <a:rPr lang="en-US" sz="2700" dirty="0" smtClean="0">
                <a:solidFill>
                  <a:schemeClr val="tx1"/>
                </a:solidFill>
                <a:effectLst>
                  <a:outerShdw blurRad="38100" dist="38100" dir="2700000" algn="tl">
                    <a:srgbClr val="000000">
                      <a:alpha val="43137"/>
                    </a:srgbClr>
                  </a:outerShdw>
                </a:effectLst>
                <a:latin typeface="Comic Sans MS" pitchFamily="66" charset="0"/>
              </a:rPr>
              <a:t>Achievement oriented;</a:t>
            </a:r>
          </a:p>
          <a:p>
            <a:pPr marL="750888" lvl="1" indent="-349250">
              <a:buBlip>
                <a:blip r:embed="rId2"/>
              </a:buBlip>
            </a:pPr>
            <a:r>
              <a:rPr lang="en-US" sz="2700" dirty="0" smtClean="0">
                <a:solidFill>
                  <a:schemeClr val="tx1"/>
                </a:solidFill>
                <a:effectLst>
                  <a:outerShdw blurRad="38100" dist="38100" dir="2700000" algn="tl">
                    <a:srgbClr val="000000">
                      <a:alpha val="43137"/>
                    </a:srgbClr>
                  </a:outerShdw>
                </a:effectLst>
                <a:latin typeface="Comic Sans MS" pitchFamily="66" charset="0"/>
              </a:rPr>
              <a:t>Good human relations;</a:t>
            </a:r>
          </a:p>
          <a:p>
            <a:pPr marL="750888" lvl="1" indent="-349250">
              <a:buBlip>
                <a:blip r:embed="rId2"/>
              </a:buBlip>
            </a:pPr>
            <a:r>
              <a:rPr lang="en-US" sz="2700" dirty="0" smtClean="0">
                <a:solidFill>
                  <a:schemeClr val="tx1"/>
                </a:solidFill>
                <a:effectLst>
                  <a:outerShdw blurRad="38100" dist="38100" dir="2700000" algn="tl">
                    <a:srgbClr val="000000">
                      <a:alpha val="43137"/>
                    </a:srgbClr>
                  </a:outerShdw>
                </a:effectLst>
                <a:latin typeface="Comic Sans MS" pitchFamily="66" charset="0"/>
              </a:rPr>
              <a:t>Achievement oriented.</a:t>
            </a:r>
          </a:p>
          <a:p>
            <a:pPr marL="750888" lvl="1" indent="-349250">
              <a:buBlip>
                <a:blip r:embed="rId2"/>
              </a:buBlip>
            </a:pPr>
            <a:endParaRPr lang="en-US" sz="2700" dirty="0" smtClean="0">
              <a:effectLst>
                <a:outerShdw blurRad="38100" dist="38100" dir="2700000" algn="tl">
                  <a:srgbClr val="000000">
                    <a:alpha val="43137"/>
                  </a:srgbClr>
                </a:outerShdw>
              </a:effectLst>
              <a:latin typeface="Comic Sans MS" pitchFamily="66" charset="0"/>
            </a:endParaRPr>
          </a:p>
          <a:p>
            <a:pPr marL="750888" lvl="1" indent="-349250">
              <a:buBlip>
                <a:blip r:embed="rId2"/>
              </a:buBlip>
            </a:pPr>
            <a:endParaRPr lang="en-US" sz="2700" dirty="0" smtClean="0">
              <a:effectLst>
                <a:outerShdw blurRad="38100" dist="38100" dir="2700000" algn="tl">
                  <a:srgbClr val="000000">
                    <a:alpha val="43137"/>
                  </a:srgbClr>
                </a:outerShdw>
              </a:effectLst>
              <a:latin typeface="Comic Sans MS" pitchFamily="66" charset="0"/>
            </a:endParaRPr>
          </a:p>
          <a:p>
            <a:pPr marL="750888" lvl="1" indent="-349250">
              <a:buBlip>
                <a:blip r:embed="rId2"/>
              </a:buBlip>
            </a:pPr>
            <a:endParaRPr lang="en-US" sz="2700" dirty="0" smtClean="0">
              <a:effectLst>
                <a:outerShdw blurRad="38100" dist="38100" dir="2700000" algn="tl">
                  <a:srgbClr val="000000">
                    <a:alpha val="43137"/>
                  </a:srgbClr>
                </a:outerShdw>
              </a:effectLst>
              <a:latin typeface="Comic Sans MS" pitchFamily="66" charset="0"/>
            </a:endParaRPr>
          </a:p>
          <a:p>
            <a:pPr marL="750888" lvl="1" indent="-349250">
              <a:buBlip>
                <a:blip r:embed="rId2"/>
              </a:buBlip>
            </a:pPr>
            <a:endParaRPr lang="en-US" sz="2700" dirty="0" smtClean="0">
              <a:effectLst>
                <a:outerShdw blurRad="38100" dist="38100" dir="2700000" algn="tl">
                  <a:srgbClr val="000000">
                    <a:alpha val="43137"/>
                  </a:srgbClr>
                </a:outerShdw>
              </a:effectLst>
              <a:latin typeface="Comic Sans MS" pitchFamily="66" charset="0"/>
            </a:endParaRPr>
          </a:p>
          <a:p>
            <a:pPr>
              <a:buNone/>
            </a:pPr>
            <a:endParaRPr lang="en-US" sz="2700" dirty="0" smtClean="0">
              <a:effectLst>
                <a:outerShdw blurRad="38100" dist="38100" dir="2700000" algn="tl">
                  <a:srgbClr val="000000">
                    <a:alpha val="43137"/>
                  </a:srgbClr>
                </a:outerShdw>
              </a:effectLst>
              <a:latin typeface="Comic Sans MS" pitchFamily="66" charset="0"/>
            </a:endParaRPr>
          </a:p>
          <a:p>
            <a:pPr>
              <a:buNone/>
            </a:pPr>
            <a:endParaRPr lang="en-US" sz="2700" dirty="0">
              <a:effectLst>
                <a:outerShdw blurRad="38100" dist="38100" dir="2700000" algn="tl">
                  <a:srgbClr val="000000">
                    <a:alpha val="43137"/>
                  </a:srgbClr>
                </a:outerShdw>
              </a:effectLst>
              <a:latin typeface="Comic Sans MS" pitchFamily="66" charset="0"/>
            </a:endParaRPr>
          </a:p>
        </p:txBody>
      </p:sp>
      <p:sp>
        <p:nvSpPr>
          <p:cNvPr id="3" name="Title 2"/>
          <p:cNvSpPr>
            <a:spLocks noGrp="1"/>
          </p:cNvSpPr>
          <p:nvPr>
            <p:ph type="title"/>
          </p:nvPr>
        </p:nvSpPr>
        <p:spPr>
          <a:xfrm>
            <a:off x="457200" y="228600"/>
            <a:ext cx="8229600" cy="609600"/>
          </a:xfrm>
        </p:spPr>
        <p:txBody>
          <a:bodyPr>
            <a:normAutofit fontScale="90000"/>
          </a:bodyPr>
          <a:lstStyle/>
          <a:p>
            <a:r>
              <a:rPr lang="en-US" b="1" dirty="0" smtClean="0">
                <a:latin typeface="Comic Sans MS" pitchFamily="66" charset="0"/>
              </a:rPr>
              <a:t>DUTIES OF A MANAGER</a:t>
            </a:r>
            <a:endParaRPr lang="en-US" b="1" dirty="0">
              <a:latin typeface="Comic Sans MS" pitchFamily="66"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524000"/>
            <a:ext cx="8229600" cy="4572000"/>
          </a:xfrm>
        </p:spPr>
        <p:txBody>
          <a:bodyPr>
            <a:normAutofit/>
          </a:bodyPr>
          <a:lstStyle/>
          <a:p>
            <a:pPr>
              <a:buNone/>
            </a:pPr>
            <a:r>
              <a:rPr lang="en-US" sz="2700" dirty="0" smtClean="0">
                <a:effectLst>
                  <a:outerShdw blurRad="38100" dist="38100" dir="2700000" algn="tl">
                    <a:srgbClr val="000000">
                      <a:alpha val="43137"/>
                    </a:srgbClr>
                  </a:outerShdw>
                </a:effectLst>
                <a:latin typeface="Comic Sans MS" pitchFamily="66" charset="0"/>
              </a:rPr>
              <a:t>	There are three distinguishable types of managers:</a:t>
            </a:r>
          </a:p>
          <a:p>
            <a:pPr>
              <a:buNone/>
            </a:pPr>
            <a:endParaRPr lang="en-US" sz="2700" dirty="0" smtClean="0">
              <a:effectLst>
                <a:outerShdw blurRad="38100" dist="38100" dir="2700000" algn="tl">
                  <a:srgbClr val="000000">
                    <a:alpha val="43137"/>
                  </a:srgbClr>
                </a:outerShdw>
              </a:effectLst>
              <a:latin typeface="Comic Sans MS" pitchFamily="66" charset="0"/>
            </a:endParaRPr>
          </a:p>
          <a:p>
            <a:pPr>
              <a:buFont typeface="Comic Sans MS" pitchFamily="66" charset="0"/>
              <a:buChar char="¹"/>
            </a:pPr>
            <a:r>
              <a:rPr lang="en-US" sz="2700" dirty="0" smtClean="0">
                <a:effectLst>
                  <a:outerShdw blurRad="38100" dist="38100" dir="2700000" algn="tl">
                    <a:srgbClr val="000000">
                      <a:alpha val="43137"/>
                    </a:srgbClr>
                  </a:outerShdw>
                </a:effectLst>
                <a:latin typeface="Comic Sans MS" pitchFamily="66" charset="0"/>
              </a:rPr>
              <a:t>Strategic Managers </a:t>
            </a:r>
          </a:p>
          <a:p>
            <a:pPr>
              <a:buFont typeface="Comic Sans MS" pitchFamily="66" charset="0"/>
              <a:buChar char="¹"/>
            </a:pPr>
            <a:endParaRPr lang="en-US" sz="2700" dirty="0" smtClean="0">
              <a:effectLst>
                <a:outerShdw blurRad="38100" dist="38100" dir="2700000" algn="tl">
                  <a:srgbClr val="000000">
                    <a:alpha val="43137"/>
                  </a:srgbClr>
                </a:outerShdw>
              </a:effectLst>
              <a:latin typeface="Comic Sans MS" pitchFamily="66" charset="0"/>
            </a:endParaRPr>
          </a:p>
          <a:p>
            <a:pPr>
              <a:buFont typeface="Comic Sans MS" pitchFamily="66" charset="0"/>
              <a:buChar char="²"/>
            </a:pPr>
            <a:r>
              <a:rPr lang="en-US" sz="2700" dirty="0" smtClean="0">
                <a:effectLst>
                  <a:outerShdw blurRad="38100" dist="38100" dir="2700000" algn="tl">
                    <a:srgbClr val="000000">
                      <a:alpha val="43137"/>
                    </a:srgbClr>
                  </a:outerShdw>
                </a:effectLst>
                <a:latin typeface="Comic Sans MS" pitchFamily="66" charset="0"/>
              </a:rPr>
              <a:t>Tactical Managers</a:t>
            </a:r>
          </a:p>
          <a:p>
            <a:pPr>
              <a:buFont typeface="Comic Sans MS" pitchFamily="66" charset="0"/>
              <a:buChar char="²"/>
            </a:pPr>
            <a:endParaRPr lang="en-US" sz="2700" dirty="0" smtClean="0">
              <a:effectLst>
                <a:outerShdw blurRad="38100" dist="38100" dir="2700000" algn="tl">
                  <a:srgbClr val="000000">
                    <a:alpha val="43137"/>
                  </a:srgbClr>
                </a:outerShdw>
              </a:effectLst>
              <a:latin typeface="Comic Sans MS" pitchFamily="66" charset="0"/>
            </a:endParaRPr>
          </a:p>
          <a:p>
            <a:pPr>
              <a:buFont typeface="Comic Sans MS" pitchFamily="66" charset="0"/>
              <a:buChar char="³"/>
            </a:pPr>
            <a:r>
              <a:rPr lang="en-US" sz="2700" dirty="0" smtClean="0">
                <a:effectLst>
                  <a:outerShdw blurRad="38100" dist="38100" dir="2700000" algn="tl">
                    <a:srgbClr val="000000">
                      <a:alpha val="43137"/>
                    </a:srgbClr>
                  </a:outerShdw>
                </a:effectLst>
                <a:latin typeface="Comic Sans MS" pitchFamily="66" charset="0"/>
              </a:rPr>
              <a:t>Operational Managers</a:t>
            </a:r>
            <a:endParaRPr lang="en-US" sz="2700" dirty="0">
              <a:effectLst>
                <a:outerShdw blurRad="38100" dist="38100" dir="2700000" algn="tl">
                  <a:srgbClr val="000000">
                    <a:alpha val="43137"/>
                  </a:srgbClr>
                </a:outerShdw>
              </a:effectLst>
              <a:latin typeface="Comic Sans MS" pitchFamily="66" charset="0"/>
            </a:endParaRPr>
          </a:p>
        </p:txBody>
      </p:sp>
      <p:sp>
        <p:nvSpPr>
          <p:cNvPr id="3" name="Title 2"/>
          <p:cNvSpPr>
            <a:spLocks noGrp="1"/>
          </p:cNvSpPr>
          <p:nvPr>
            <p:ph type="title"/>
          </p:nvPr>
        </p:nvSpPr>
        <p:spPr/>
        <p:txBody>
          <a:bodyPr>
            <a:normAutofit/>
          </a:bodyPr>
          <a:lstStyle/>
          <a:p>
            <a:r>
              <a:rPr sz="3800" b="1" smtClean="0">
                <a:effectLst>
                  <a:outerShdw blurRad="38100" dist="38100" dir="2700000" algn="tl">
                    <a:srgbClr val="000000">
                      <a:alpha val="43137"/>
                    </a:srgbClr>
                  </a:outerShdw>
                </a:effectLst>
                <a:latin typeface="Comic Sans MS" pitchFamily="66" charset="0"/>
              </a:rPr>
              <a:t>TYPES OF MANAGERS</a:t>
            </a:r>
            <a:endParaRPr lang="en-US" sz="3800" b="1" dirty="0">
              <a:effectLst>
                <a:outerShdw blurRad="38100" dist="38100" dir="2700000" algn="tl">
                  <a:srgbClr val="000000">
                    <a:alpha val="43137"/>
                  </a:srgbClr>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6172200"/>
          </a:xfrm>
        </p:spPr>
        <p:txBody>
          <a:bodyPr>
            <a:normAutofit/>
          </a:bodyPr>
          <a:lstStyle/>
          <a:p>
            <a:pPr>
              <a:buClr>
                <a:schemeClr val="accent2">
                  <a:lumMod val="75000"/>
                </a:schemeClr>
              </a:buClr>
              <a:buFont typeface="Wingdings 2" pitchFamily="18" charset="2"/>
              <a:buChar char="ï"/>
            </a:pPr>
            <a:r>
              <a:rPr lang="en-US" sz="2700" b="1" dirty="0" smtClean="0">
                <a:effectLst>
                  <a:outerShdw blurRad="38100" dist="38100" dir="2700000" algn="tl">
                    <a:srgbClr val="000000">
                      <a:alpha val="43137"/>
                    </a:srgbClr>
                  </a:outerShdw>
                </a:effectLst>
                <a:latin typeface="Comic Sans MS" pitchFamily="66" charset="0"/>
              </a:rPr>
              <a:t>STRATEGIC MANAGERS</a:t>
            </a:r>
          </a:p>
          <a:p>
            <a:pPr>
              <a:buClr>
                <a:schemeClr val="accent2">
                  <a:lumMod val="75000"/>
                </a:schemeClr>
              </a:buClr>
              <a:buNone/>
            </a:pPr>
            <a:r>
              <a:rPr lang="en-US" sz="2700" dirty="0" smtClean="0">
                <a:effectLst>
                  <a:outerShdw blurRad="38100" dist="38100" dir="2700000" algn="tl">
                    <a:srgbClr val="000000">
                      <a:alpha val="43137"/>
                    </a:srgbClr>
                  </a:outerShdw>
                </a:effectLst>
                <a:latin typeface="Comic Sans MS" pitchFamily="66" charset="0"/>
              </a:rPr>
              <a:t>	They are typically company’s top level executives who are responsible for overall management of the company. Their major activities usually entails formulating the company’s goals, overseeing the growth and overall effectiveness of the organisation.</a:t>
            </a:r>
            <a:endParaRPr lang="en-US" sz="2700" dirty="0">
              <a:effectLst>
                <a:outerShdw blurRad="38100" dist="38100" dir="2700000" algn="tl">
                  <a:srgbClr val="000000">
                    <a:alpha val="43137"/>
                  </a:srgbClr>
                </a:outerShdw>
              </a:effectLst>
              <a:latin typeface="Comic Sans MS" pitchFamily="66" charset="0"/>
            </a:endParaRPr>
          </a:p>
        </p:txBody>
      </p:sp>
      <p:pic>
        <p:nvPicPr>
          <p:cNvPr id="5" name="Picture 4" descr="images.jpg"/>
          <p:cNvPicPr>
            <a:picLocks noChangeAspect="1"/>
          </p:cNvPicPr>
          <p:nvPr/>
        </p:nvPicPr>
        <p:blipFill>
          <a:blip r:embed="rId2"/>
          <a:stretch>
            <a:fillRect/>
          </a:stretch>
        </p:blipFill>
        <p:spPr>
          <a:xfrm>
            <a:off x="1905000" y="3962400"/>
            <a:ext cx="3505200" cy="2543175"/>
          </a:xfrm>
          <a:prstGeom prst="rect">
            <a:avLst/>
          </a:prstGeom>
        </p:spPr>
      </p:pic>
      <p:sp>
        <p:nvSpPr>
          <p:cNvPr id="6" name="Cloud Callout 5"/>
          <p:cNvSpPr/>
          <p:nvPr/>
        </p:nvSpPr>
        <p:spPr>
          <a:xfrm rot="1132512">
            <a:off x="4491329" y="3377751"/>
            <a:ext cx="3276600" cy="1459174"/>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Goals, growth, effectiveness, wellbeing, etc, of the company.</a:t>
            </a:r>
            <a:endParaRPr lang="en-US" dirty="0"/>
          </a:p>
        </p:txBody>
      </p:sp>
      <p:sp>
        <p:nvSpPr>
          <p:cNvPr id="8" name="TextBox 7"/>
          <p:cNvSpPr txBox="1"/>
          <p:nvPr/>
        </p:nvSpPr>
        <p:spPr>
          <a:xfrm>
            <a:off x="3657600" y="6324600"/>
            <a:ext cx="2438400" cy="369332"/>
          </a:xfrm>
          <a:prstGeom prst="rect">
            <a:avLst/>
          </a:prstGeom>
          <a:noFill/>
        </p:spPr>
        <p:txBody>
          <a:bodyPr wrap="square" rtlCol="0">
            <a:spAutoFit/>
          </a:bodyPr>
          <a:lstStyle/>
          <a:p>
            <a:endParaRPr lang="en-US" dirty="0"/>
          </a:p>
        </p:txBody>
      </p:sp>
      <p:sp>
        <p:nvSpPr>
          <p:cNvPr id="11" name="TextBox 10"/>
          <p:cNvSpPr txBox="1"/>
          <p:nvPr/>
        </p:nvSpPr>
        <p:spPr>
          <a:xfrm>
            <a:off x="2286000" y="6324600"/>
            <a:ext cx="2819400" cy="381000"/>
          </a:xfrm>
          <a:prstGeom prst="rect">
            <a:avLst/>
          </a:prstGeom>
          <a:noFill/>
          <a:ln>
            <a:noFill/>
          </a:ln>
        </p:spPr>
        <p:txBody>
          <a:bodyPr wrap="square" rtlCol="0">
            <a:spAutoFit/>
          </a:bodyPr>
          <a:lstStyle/>
          <a:p>
            <a:pPr algn="ctr"/>
            <a:r>
              <a:rPr lang="en-US" dirty="0" smtClean="0">
                <a:solidFill>
                  <a:schemeClr val="tx2">
                    <a:lumMod val="10000"/>
                  </a:schemeClr>
                </a:solidFill>
              </a:rPr>
              <a:t>Strategic</a:t>
            </a:r>
            <a:r>
              <a:rPr lang="en-US" dirty="0" smtClean="0"/>
              <a:t> </a:t>
            </a:r>
            <a:r>
              <a:rPr lang="en-US" dirty="0" smtClean="0">
                <a:solidFill>
                  <a:schemeClr val="tx2">
                    <a:lumMod val="10000"/>
                  </a:schemeClr>
                </a:solidFill>
              </a:rPr>
              <a:t>Manager X</a:t>
            </a:r>
            <a:r>
              <a:rPr lang="en-US" dirty="0" smtClean="0"/>
              <a:t>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6324600"/>
          </a:xfrm>
        </p:spPr>
        <p:txBody>
          <a:bodyPr>
            <a:normAutofit/>
          </a:bodyPr>
          <a:lstStyle/>
          <a:p>
            <a:pPr>
              <a:buClr>
                <a:schemeClr val="accent2">
                  <a:lumMod val="75000"/>
                </a:schemeClr>
              </a:buClr>
              <a:buFont typeface="Wingdings 2" pitchFamily="18" charset="2"/>
              <a:buChar char="ï"/>
            </a:pPr>
            <a:r>
              <a:rPr lang="en-US" sz="2700" b="1" dirty="0" smtClean="0">
                <a:effectLst>
                  <a:outerShdw blurRad="38100" dist="38100" dir="2700000" algn="tl">
                    <a:srgbClr val="000000">
                      <a:alpha val="43137"/>
                    </a:srgbClr>
                  </a:outerShdw>
                </a:effectLst>
                <a:latin typeface="Comic Sans MS" pitchFamily="66" charset="0"/>
              </a:rPr>
              <a:t>TACTICAL MANAGERS</a:t>
            </a:r>
          </a:p>
          <a:p>
            <a:pPr>
              <a:buClr>
                <a:schemeClr val="accent2">
                  <a:lumMod val="75000"/>
                </a:schemeClr>
              </a:buClr>
              <a:buNone/>
            </a:pPr>
            <a:r>
              <a:rPr lang="en-US" sz="2700" dirty="0" smtClean="0">
                <a:effectLst>
                  <a:outerShdw blurRad="38100" dist="38100" dir="2700000" algn="tl">
                    <a:srgbClr val="000000">
                      <a:alpha val="43137"/>
                    </a:srgbClr>
                  </a:outerShdw>
                </a:effectLst>
                <a:latin typeface="Comic Sans MS" pitchFamily="66" charset="0"/>
              </a:rPr>
              <a:t>	They are responsible for translating the general goals and plans formulated by strategic managers into specific objectives and activities. Oftentimes, these decisions involve both a shorter time period and the coordination of resources.</a:t>
            </a:r>
            <a:endParaRPr lang="en-US" sz="2700" dirty="0">
              <a:effectLst>
                <a:outerShdw blurRad="38100" dist="38100" dir="2700000" algn="tl">
                  <a:srgbClr val="000000">
                    <a:alpha val="43137"/>
                  </a:srgbClr>
                </a:outerShdw>
              </a:effectLst>
              <a:latin typeface="Comic Sans MS" pitchFamily="66" charset="0"/>
            </a:endParaRPr>
          </a:p>
        </p:txBody>
      </p:sp>
      <p:pic>
        <p:nvPicPr>
          <p:cNvPr id="5" name="Picture 4" descr="024_3.jpg"/>
          <p:cNvPicPr>
            <a:picLocks noChangeAspect="1"/>
          </p:cNvPicPr>
          <p:nvPr/>
        </p:nvPicPr>
        <p:blipFill>
          <a:blip r:embed="rId2"/>
          <a:stretch>
            <a:fillRect/>
          </a:stretch>
        </p:blipFill>
        <p:spPr>
          <a:xfrm>
            <a:off x="2819400" y="3505200"/>
            <a:ext cx="3657600" cy="2971800"/>
          </a:xfrm>
          <a:prstGeom prst="rect">
            <a:avLst/>
          </a:prstGeom>
        </p:spPr>
      </p:pic>
      <p:sp>
        <p:nvSpPr>
          <p:cNvPr id="6" name="Cloud Callout 5"/>
          <p:cNvSpPr/>
          <p:nvPr/>
        </p:nvSpPr>
        <p:spPr>
          <a:xfrm rot="19331163" flipH="1">
            <a:off x="1042873" y="3302902"/>
            <a:ext cx="3000867" cy="1469178"/>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Translate goals  and plans into specific objectives and activities.</a:t>
            </a:r>
            <a:endParaRPr lang="en-US" dirty="0"/>
          </a:p>
        </p:txBody>
      </p:sp>
      <p:sp>
        <p:nvSpPr>
          <p:cNvPr id="9" name="TextBox 8"/>
          <p:cNvSpPr txBox="1"/>
          <p:nvPr/>
        </p:nvSpPr>
        <p:spPr>
          <a:xfrm>
            <a:off x="3429000" y="6324600"/>
            <a:ext cx="2362200" cy="369332"/>
          </a:xfrm>
          <a:prstGeom prst="rect">
            <a:avLst/>
          </a:prstGeom>
          <a:noFill/>
        </p:spPr>
        <p:txBody>
          <a:bodyPr wrap="square" rtlCol="0">
            <a:spAutoFit/>
          </a:bodyPr>
          <a:lstStyle/>
          <a:p>
            <a:pPr algn="ctr"/>
            <a:r>
              <a:rPr lang="en-US" dirty="0" smtClean="0">
                <a:solidFill>
                  <a:schemeClr val="tx2">
                    <a:lumMod val="10000"/>
                  </a:schemeClr>
                </a:solidFill>
              </a:rPr>
              <a:t>Tactical Manager Y</a:t>
            </a:r>
            <a:endParaRPr lang="en-US" dirty="0">
              <a:solidFill>
                <a:schemeClr val="tx2">
                  <a:lumMod val="10000"/>
                </a:schemeClr>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6248400"/>
          </a:xfrm>
        </p:spPr>
        <p:txBody>
          <a:bodyPr>
            <a:normAutofit/>
          </a:bodyPr>
          <a:lstStyle/>
          <a:p>
            <a:pPr>
              <a:buClr>
                <a:schemeClr val="accent2">
                  <a:lumMod val="75000"/>
                </a:schemeClr>
              </a:buClr>
              <a:buFont typeface="Wingdings 2" pitchFamily="18" charset="2"/>
              <a:buChar char="ï"/>
            </a:pPr>
            <a:r>
              <a:rPr lang="en-US" sz="2700" b="1" dirty="0" smtClean="0">
                <a:effectLst>
                  <a:outerShdw blurRad="38100" dist="38100" dir="2700000" algn="tl">
                    <a:srgbClr val="000000">
                      <a:alpha val="43137"/>
                    </a:srgbClr>
                  </a:outerShdw>
                </a:effectLst>
                <a:latin typeface="Comic Sans MS" pitchFamily="66" charset="0"/>
              </a:rPr>
              <a:t>OPERATIONAL MANAGERS</a:t>
            </a:r>
          </a:p>
          <a:p>
            <a:pPr>
              <a:buClr>
                <a:schemeClr val="accent2">
                  <a:lumMod val="50000"/>
                </a:schemeClr>
              </a:buClr>
              <a:buNone/>
            </a:pPr>
            <a:r>
              <a:rPr lang="en-US" sz="2700" b="1" dirty="0" smtClean="0">
                <a:effectLst>
                  <a:outerShdw blurRad="38100" dist="38100" dir="2700000" algn="tl">
                    <a:srgbClr val="000000">
                      <a:alpha val="43137"/>
                    </a:srgbClr>
                  </a:outerShdw>
                </a:effectLst>
                <a:latin typeface="Comic Sans MS" pitchFamily="66" charset="0"/>
              </a:rPr>
              <a:t>	</a:t>
            </a:r>
            <a:r>
              <a:rPr lang="en-US" sz="2700" dirty="0" smtClean="0">
                <a:effectLst>
                  <a:outerShdw blurRad="38100" dist="38100" dir="2700000" algn="tl">
                    <a:srgbClr val="000000">
                      <a:alpha val="43137"/>
                    </a:srgbClr>
                  </a:outerShdw>
                </a:effectLst>
                <a:latin typeface="Comic Sans MS" pitchFamily="66" charset="0"/>
              </a:rPr>
              <a:t> They supervise the operations/activities in the company. They are directly involved with non-management, implementing the specific plans formulated by tactical managers.</a:t>
            </a:r>
          </a:p>
          <a:p>
            <a:pPr>
              <a:buClr>
                <a:schemeClr val="accent2">
                  <a:lumMod val="50000"/>
                </a:schemeClr>
              </a:buClr>
              <a:buNone/>
            </a:pPr>
            <a:endParaRPr lang="en-US" sz="2700" b="1" dirty="0" smtClean="0">
              <a:effectLst>
                <a:outerShdw blurRad="38100" dist="38100" dir="2700000" algn="tl">
                  <a:srgbClr val="000000">
                    <a:alpha val="43137"/>
                  </a:srgbClr>
                </a:outerShdw>
              </a:effectLst>
              <a:latin typeface="Comic Sans MS" pitchFamily="66" charset="0"/>
            </a:endParaRPr>
          </a:p>
          <a:p>
            <a:pPr>
              <a:buClr>
                <a:schemeClr val="accent2">
                  <a:lumMod val="50000"/>
                </a:schemeClr>
              </a:buClr>
              <a:buNone/>
            </a:pPr>
            <a:r>
              <a:rPr lang="en-US" sz="2700" b="1" dirty="0" smtClean="0">
                <a:effectLst>
                  <a:outerShdw blurRad="38100" dist="38100" dir="2700000" algn="tl">
                    <a:srgbClr val="000000">
                      <a:alpha val="43137"/>
                    </a:srgbClr>
                  </a:outerShdw>
                </a:effectLst>
                <a:latin typeface="Comic Sans MS" pitchFamily="66" charset="0"/>
              </a:rPr>
              <a:t>	</a:t>
            </a:r>
          </a:p>
          <a:p>
            <a:pPr>
              <a:buClr>
                <a:schemeClr val="accent2">
                  <a:lumMod val="50000"/>
                </a:schemeClr>
              </a:buClr>
              <a:buNone/>
            </a:pPr>
            <a:r>
              <a:rPr lang="en-US" sz="2700" b="1" dirty="0" smtClean="0">
                <a:effectLst>
                  <a:outerShdw blurRad="38100" dist="38100" dir="2700000" algn="tl">
                    <a:srgbClr val="000000">
                      <a:alpha val="43137"/>
                    </a:srgbClr>
                  </a:outerShdw>
                </a:effectLst>
                <a:latin typeface="Comic Sans MS" pitchFamily="66" charset="0"/>
              </a:rPr>
              <a:t>	</a:t>
            </a:r>
            <a:endParaRPr lang="en-US" sz="2700" b="1" dirty="0">
              <a:effectLst>
                <a:outerShdw blurRad="38100" dist="38100" dir="2700000" algn="tl">
                  <a:srgbClr val="000000">
                    <a:alpha val="43137"/>
                  </a:srgbClr>
                </a:outerShdw>
              </a:effectLst>
              <a:latin typeface="Comic Sans MS" pitchFamily="66" charset="0"/>
            </a:endParaRPr>
          </a:p>
        </p:txBody>
      </p:sp>
      <p:pic>
        <p:nvPicPr>
          <p:cNvPr id="7" name="Picture 6" descr="images (4).jpg"/>
          <p:cNvPicPr>
            <a:picLocks noChangeAspect="1"/>
          </p:cNvPicPr>
          <p:nvPr/>
        </p:nvPicPr>
        <p:blipFill>
          <a:blip r:embed="rId2"/>
          <a:stretch>
            <a:fillRect/>
          </a:stretch>
        </p:blipFill>
        <p:spPr>
          <a:xfrm>
            <a:off x="3276600" y="3505200"/>
            <a:ext cx="2971800" cy="2800350"/>
          </a:xfrm>
          <a:prstGeom prst="rect">
            <a:avLst/>
          </a:prstGeom>
        </p:spPr>
      </p:pic>
      <p:sp>
        <p:nvSpPr>
          <p:cNvPr id="8" name="Cloud Callout 7"/>
          <p:cNvSpPr/>
          <p:nvPr/>
        </p:nvSpPr>
        <p:spPr>
          <a:xfrm rot="21111704" flipH="1">
            <a:off x="1514548" y="2425071"/>
            <a:ext cx="3505200" cy="1398429"/>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Supervise  company operations/activities, implement  plans.</a:t>
            </a:r>
            <a:endParaRPr lang="en-US" dirty="0"/>
          </a:p>
        </p:txBody>
      </p:sp>
      <p:sp>
        <p:nvSpPr>
          <p:cNvPr id="6" name="TextBox 5"/>
          <p:cNvSpPr txBox="1"/>
          <p:nvPr/>
        </p:nvSpPr>
        <p:spPr>
          <a:xfrm>
            <a:off x="3505200" y="6172200"/>
            <a:ext cx="2514600" cy="369332"/>
          </a:xfrm>
          <a:prstGeom prst="rect">
            <a:avLst/>
          </a:prstGeom>
          <a:noFill/>
        </p:spPr>
        <p:txBody>
          <a:bodyPr wrap="square" rtlCol="0">
            <a:spAutoFit/>
          </a:bodyPr>
          <a:lstStyle/>
          <a:p>
            <a:pPr algn="ctr"/>
            <a:r>
              <a:rPr lang="en-US" dirty="0" smtClean="0">
                <a:solidFill>
                  <a:schemeClr val="tx2">
                    <a:lumMod val="10000"/>
                  </a:schemeClr>
                </a:solidFill>
              </a:rPr>
              <a:t>Operational Manager Z</a:t>
            </a:r>
            <a:endParaRPr lang="en-US" dirty="0">
              <a:solidFill>
                <a:schemeClr val="tx2">
                  <a:lumMod val="1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867400"/>
          </a:xfrm>
        </p:spPr>
        <p:txBody>
          <a:bodyPr>
            <a:noAutofit/>
          </a:bodyPr>
          <a:lstStyle/>
          <a:p>
            <a:pPr>
              <a:buNone/>
            </a:pPr>
            <a:r>
              <a:rPr lang="en-US" sz="2700" b="1" u="sng" dirty="0" smtClean="0">
                <a:effectLst>
                  <a:outerShdw blurRad="38100" dist="38100" dir="2700000" algn="tl">
                    <a:srgbClr val="000000">
                      <a:alpha val="43137"/>
                    </a:srgbClr>
                  </a:outerShdw>
                </a:effectLst>
                <a:latin typeface="Comic Sans MS" pitchFamily="66" charset="0"/>
              </a:rPr>
              <a:t>Learning  Objectives</a:t>
            </a:r>
          </a:p>
          <a:p>
            <a:pPr>
              <a:buNone/>
            </a:pPr>
            <a:r>
              <a:rPr lang="en-US" sz="2700" dirty="0" smtClean="0">
                <a:effectLst>
                  <a:outerShdw blurRad="38100" dist="38100" dir="2700000" algn="tl">
                    <a:srgbClr val="000000">
                      <a:alpha val="43137"/>
                    </a:srgbClr>
                  </a:outerShdw>
                </a:effectLst>
                <a:latin typeface="Comic Sans MS" pitchFamily="66" charset="0"/>
              </a:rPr>
              <a:t>At the end of this lecture, you should be able to:</a:t>
            </a:r>
          </a:p>
          <a:p>
            <a:pPr>
              <a:buClr>
                <a:schemeClr val="bg2"/>
              </a:buClr>
              <a:buBlip>
                <a:blip r:embed="rId2"/>
              </a:buBlip>
            </a:pPr>
            <a:r>
              <a:rPr lang="en-US" sz="2700" dirty="0" smtClean="0">
                <a:effectLst>
                  <a:outerShdw blurRad="38100" dist="38100" dir="2700000" algn="tl">
                    <a:srgbClr val="000000">
                      <a:alpha val="43137"/>
                    </a:srgbClr>
                  </a:outerShdw>
                </a:effectLst>
                <a:latin typeface="Comic Sans MS" pitchFamily="66" charset="0"/>
              </a:rPr>
              <a:t>Understand the meaning of management</a:t>
            </a:r>
          </a:p>
          <a:p>
            <a:pPr>
              <a:buClr>
                <a:schemeClr val="bg2"/>
              </a:buClr>
              <a:buBlip>
                <a:blip r:embed="rId2"/>
              </a:buBlip>
            </a:pPr>
            <a:r>
              <a:rPr lang="en-US" sz="2700" dirty="0" smtClean="0">
                <a:effectLst>
                  <a:outerShdw blurRad="38100" dist="38100" dir="2700000" algn="tl">
                    <a:srgbClr val="000000">
                      <a:alpha val="43137"/>
                    </a:srgbClr>
                  </a:outerShdw>
                </a:effectLst>
                <a:latin typeface="Comic Sans MS" pitchFamily="66" charset="0"/>
              </a:rPr>
              <a:t>Know and understand the role and types of a manager </a:t>
            </a:r>
          </a:p>
          <a:p>
            <a:pPr>
              <a:buClr>
                <a:schemeClr val="bg2"/>
              </a:buClr>
              <a:buBlip>
                <a:blip r:embed="rId2"/>
              </a:buBlip>
            </a:pPr>
            <a:r>
              <a:rPr lang="en-US" sz="2700" dirty="0" smtClean="0">
                <a:effectLst>
                  <a:outerShdw blurRad="38100" dist="38100" dir="2700000" algn="tl">
                    <a:srgbClr val="000000">
                      <a:alpha val="43137"/>
                    </a:srgbClr>
                  </a:outerShdw>
                </a:effectLst>
                <a:latin typeface="Comic Sans MS" pitchFamily="66" charset="0"/>
              </a:rPr>
              <a:t>Appreciate the qualities of an effective and efficient manager</a:t>
            </a:r>
          </a:p>
          <a:p>
            <a:pPr>
              <a:buClr>
                <a:schemeClr val="bg2"/>
              </a:buClr>
              <a:buBlip>
                <a:blip r:embed="rId2"/>
              </a:buBlip>
            </a:pPr>
            <a:r>
              <a:rPr lang="en-US" sz="2700" dirty="0" smtClean="0">
                <a:effectLst>
                  <a:outerShdw blurRad="38100" dist="38100" dir="2700000" algn="tl">
                    <a:srgbClr val="000000">
                      <a:alpha val="43137"/>
                    </a:srgbClr>
                  </a:outerShdw>
                </a:effectLst>
                <a:latin typeface="Comic Sans MS" pitchFamily="66" charset="0"/>
              </a:rPr>
              <a:t>Appreciate the aims, objectives  and responsibilities of management</a:t>
            </a:r>
          </a:p>
          <a:p>
            <a:pPr>
              <a:buClr>
                <a:schemeClr val="bg2"/>
              </a:buClr>
              <a:buBlip>
                <a:blip r:embed="rId2"/>
              </a:buBlip>
            </a:pPr>
            <a:r>
              <a:rPr lang="en-US" sz="2700" dirty="0" smtClean="0">
                <a:effectLst>
                  <a:outerShdw blurRad="38100" dist="38100" dir="2700000" algn="tl">
                    <a:srgbClr val="000000">
                      <a:alpha val="43137"/>
                    </a:srgbClr>
                  </a:outerShdw>
                </a:effectLst>
                <a:latin typeface="Comic Sans MS" pitchFamily="66" charset="0"/>
              </a:rPr>
              <a:t> Know and understand the roles, functions and levels of management</a:t>
            </a:r>
          </a:p>
          <a:p>
            <a:pPr>
              <a:buClr>
                <a:schemeClr val="bg2"/>
              </a:buClr>
              <a:buBlip>
                <a:blip r:embed="rId2"/>
              </a:buBlip>
            </a:pPr>
            <a:r>
              <a:rPr lang="en-US" sz="2700" dirty="0" smtClean="0">
                <a:effectLst>
                  <a:outerShdw blurRad="38100" dist="38100" dir="2700000" algn="tl">
                    <a:srgbClr val="000000">
                      <a:alpha val="43137"/>
                    </a:srgbClr>
                  </a:outerShdw>
                </a:effectLst>
                <a:latin typeface="Comic Sans MS" pitchFamily="66" charset="0"/>
              </a:rPr>
              <a:t>Appreciate the skills of managers</a:t>
            </a:r>
          </a:p>
          <a:p>
            <a:pPr>
              <a:buClr>
                <a:schemeClr val="bg2"/>
              </a:buClr>
              <a:buBlip>
                <a:blip r:embed="rId2"/>
              </a:buBlip>
            </a:pPr>
            <a:endParaRPr lang="en-US" sz="2700" dirty="0" smtClean="0">
              <a:effectLst>
                <a:outerShdw blurRad="38100" dist="38100" dir="2700000" algn="tl">
                  <a:srgbClr val="000000">
                    <a:alpha val="43137"/>
                  </a:srgbClr>
                </a:outerShdw>
              </a:effectLst>
              <a:latin typeface="Comic Sans MS" pitchFamily="66" charset="0"/>
            </a:endParaRPr>
          </a:p>
          <a:p>
            <a:pPr>
              <a:buClr>
                <a:schemeClr val="bg2"/>
              </a:buClr>
              <a:buBlip>
                <a:blip r:embed="rId2"/>
              </a:buBlip>
            </a:pPr>
            <a:endParaRPr lang="en-US" sz="2700" dirty="0" smtClean="0">
              <a:effectLst>
                <a:outerShdw blurRad="38100" dist="38100" dir="2700000" algn="tl">
                  <a:srgbClr val="000000">
                    <a:alpha val="43137"/>
                  </a:srgbClr>
                </a:outerShdw>
              </a:effectLst>
              <a:latin typeface="Comic Sans MS" pitchFamily="66" charset="0"/>
            </a:endParaRPr>
          </a:p>
          <a:p>
            <a:pPr>
              <a:buClr>
                <a:schemeClr val="bg2"/>
              </a:buClr>
              <a:buBlip>
                <a:blip r:embed="rId2"/>
              </a:buBlip>
            </a:pPr>
            <a:endParaRPr lang="en-US" sz="2700" dirty="0" smtClean="0">
              <a:effectLst>
                <a:outerShdw blurRad="38100" dist="38100" dir="2700000" algn="tl">
                  <a:srgbClr val="000000">
                    <a:alpha val="43137"/>
                  </a:srgbClr>
                </a:outerShdw>
              </a:effectLst>
              <a:latin typeface="Comic Sans MS" pitchFamily="66" charset="0"/>
            </a:endParaRPr>
          </a:p>
        </p:txBody>
      </p:sp>
      <p:sp>
        <p:nvSpPr>
          <p:cNvPr id="3" name="Title 2"/>
          <p:cNvSpPr>
            <a:spLocks noGrp="1"/>
          </p:cNvSpPr>
          <p:nvPr>
            <p:ph type="title"/>
          </p:nvPr>
        </p:nvSpPr>
        <p:spPr>
          <a:xfrm>
            <a:off x="457200" y="0"/>
            <a:ext cx="8229600" cy="990600"/>
          </a:xfrm>
        </p:spPr>
        <p:txBody>
          <a:bodyPr>
            <a:normAutofit fontScale="90000"/>
          </a:bodyPr>
          <a:lstStyle/>
          <a:p>
            <a:r>
              <a:rPr lang="en-US" b="1" dirty="0" smtClean="0">
                <a:effectLst>
                  <a:outerShdw blurRad="38100" dist="38100" dir="2700000" algn="tl">
                    <a:srgbClr val="000000">
                      <a:alpha val="43137"/>
                    </a:srgbClr>
                  </a:outerShdw>
                </a:effectLst>
                <a:latin typeface="Comic Sans MS" pitchFamily="66" charset="0"/>
              </a:rPr>
              <a:t>THE NATURE OF MANAGEMENT</a:t>
            </a:r>
            <a:endParaRPr lang="en-US" b="1" dirty="0">
              <a:effectLst>
                <a:outerShdw blurRad="38100" dist="38100" dir="2700000" algn="tl">
                  <a:srgbClr val="000000">
                    <a:alpha val="43137"/>
                  </a:srgbClr>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6248400"/>
          </a:xfrm>
        </p:spPr>
        <p:txBody>
          <a:bodyPr>
            <a:normAutofit/>
          </a:bodyPr>
          <a:lstStyle/>
          <a:p>
            <a:pPr>
              <a:buNone/>
            </a:pPr>
            <a:r>
              <a:rPr lang="en-US" sz="2700" b="1" dirty="0" smtClean="0">
                <a:effectLst>
                  <a:outerShdw blurRad="38100" dist="38100" dir="2700000" algn="tl">
                    <a:srgbClr val="000000">
                      <a:alpha val="43137"/>
                    </a:srgbClr>
                  </a:outerShdw>
                </a:effectLst>
                <a:latin typeface="Comic Sans MS" pitchFamily="66" charset="0"/>
              </a:rPr>
              <a:t>	In summation, the hierarchy of command for efficient and effective management structuring is illustrated as follows:</a:t>
            </a:r>
          </a:p>
          <a:p>
            <a:pPr>
              <a:buNone/>
            </a:pPr>
            <a:r>
              <a:rPr lang="en-US" sz="2700" b="1" dirty="0" smtClean="0">
                <a:effectLst>
                  <a:outerShdw blurRad="38100" dist="38100" dir="2700000" algn="tl">
                    <a:srgbClr val="000000">
                      <a:alpha val="43137"/>
                    </a:srgbClr>
                  </a:outerShdw>
                </a:effectLst>
                <a:latin typeface="Comic Sans MS" pitchFamily="66" charset="0"/>
              </a:rPr>
              <a:t>		</a:t>
            </a:r>
            <a:r>
              <a:rPr lang="en-US" sz="2700" dirty="0" smtClean="0">
                <a:effectLst>
                  <a:outerShdw blurRad="38100" dist="38100" dir="2700000" algn="tl">
                    <a:srgbClr val="000000">
                      <a:alpha val="43137"/>
                    </a:srgbClr>
                  </a:outerShdw>
                </a:effectLst>
                <a:latin typeface="Comic Sans MS" pitchFamily="66" charset="0"/>
              </a:rPr>
              <a:t>Strategic Manager X </a:t>
            </a:r>
          </a:p>
          <a:p>
            <a:pPr>
              <a:buNone/>
            </a:pPr>
            <a:r>
              <a:rPr lang="en-US" sz="2700" dirty="0" smtClean="0">
                <a:effectLst>
                  <a:outerShdw blurRad="38100" dist="38100" dir="2700000" algn="tl">
                    <a:srgbClr val="000000">
                      <a:alpha val="43137"/>
                    </a:srgbClr>
                  </a:outerShdw>
                </a:effectLst>
                <a:latin typeface="Comic Sans MS" pitchFamily="66" charset="0"/>
              </a:rPr>
              <a:t>						</a:t>
            </a:r>
          </a:p>
          <a:p>
            <a:pPr>
              <a:buNone/>
            </a:pPr>
            <a:endParaRPr lang="en-US" sz="2700" dirty="0" smtClean="0">
              <a:effectLst>
                <a:outerShdw blurRad="38100" dist="38100" dir="2700000" algn="tl">
                  <a:srgbClr val="000000">
                    <a:alpha val="43137"/>
                  </a:srgbClr>
                </a:outerShdw>
              </a:effectLst>
              <a:latin typeface="Comic Sans MS" pitchFamily="66" charset="0"/>
            </a:endParaRPr>
          </a:p>
          <a:p>
            <a:pPr>
              <a:buNone/>
            </a:pPr>
            <a:endParaRPr lang="en-US" sz="2700" dirty="0" smtClean="0">
              <a:effectLst>
                <a:outerShdw blurRad="38100" dist="38100" dir="2700000" algn="tl">
                  <a:srgbClr val="000000">
                    <a:alpha val="43137"/>
                  </a:srgbClr>
                </a:outerShdw>
              </a:effectLst>
              <a:latin typeface="Comic Sans MS" pitchFamily="66" charset="0"/>
            </a:endParaRPr>
          </a:p>
          <a:p>
            <a:pPr>
              <a:buNone/>
            </a:pPr>
            <a:r>
              <a:rPr lang="en-US" sz="2700" dirty="0" smtClean="0">
                <a:effectLst>
                  <a:outerShdw blurRad="38100" dist="38100" dir="2700000" algn="tl">
                    <a:srgbClr val="000000">
                      <a:alpha val="43137"/>
                    </a:srgbClr>
                  </a:outerShdw>
                </a:effectLst>
                <a:latin typeface="Comic Sans MS" pitchFamily="66" charset="0"/>
              </a:rPr>
              <a:t>		  Tactical Manager Y</a:t>
            </a:r>
          </a:p>
          <a:p>
            <a:pPr>
              <a:buNone/>
            </a:pPr>
            <a:endParaRPr lang="en-US" sz="2700" dirty="0" smtClean="0">
              <a:effectLst>
                <a:outerShdw blurRad="38100" dist="38100" dir="2700000" algn="tl">
                  <a:srgbClr val="000000">
                    <a:alpha val="43137"/>
                  </a:srgbClr>
                </a:outerShdw>
              </a:effectLst>
              <a:latin typeface="Comic Sans MS" pitchFamily="66" charset="0"/>
            </a:endParaRPr>
          </a:p>
          <a:p>
            <a:pPr>
              <a:buNone/>
            </a:pPr>
            <a:endParaRPr lang="en-US" sz="2700" dirty="0" smtClean="0">
              <a:effectLst>
                <a:outerShdw blurRad="38100" dist="38100" dir="2700000" algn="tl">
                  <a:srgbClr val="000000">
                    <a:alpha val="43137"/>
                  </a:srgbClr>
                </a:outerShdw>
              </a:effectLst>
              <a:latin typeface="Comic Sans MS" pitchFamily="66" charset="0"/>
            </a:endParaRPr>
          </a:p>
          <a:p>
            <a:pPr>
              <a:buNone/>
            </a:pPr>
            <a:r>
              <a:rPr lang="en-US" sz="2700" dirty="0" smtClean="0">
                <a:effectLst>
                  <a:outerShdw blurRad="38100" dist="38100" dir="2700000" algn="tl">
                    <a:srgbClr val="000000">
                      <a:alpha val="43137"/>
                    </a:srgbClr>
                  </a:outerShdw>
                </a:effectLst>
                <a:latin typeface="Comic Sans MS" pitchFamily="66" charset="0"/>
              </a:rPr>
              <a:t>					</a:t>
            </a:r>
          </a:p>
          <a:p>
            <a:pPr>
              <a:buNone/>
            </a:pPr>
            <a:r>
              <a:rPr lang="en-US" sz="2700" dirty="0" smtClean="0">
                <a:effectLst>
                  <a:outerShdw blurRad="38100" dist="38100" dir="2700000" algn="tl">
                    <a:srgbClr val="000000">
                      <a:alpha val="43137"/>
                    </a:srgbClr>
                  </a:outerShdw>
                </a:effectLst>
                <a:latin typeface="Comic Sans MS" pitchFamily="66" charset="0"/>
              </a:rPr>
              <a:t>	   	Operational Manager Z</a:t>
            </a:r>
          </a:p>
          <a:p>
            <a:pPr>
              <a:buNone/>
            </a:pPr>
            <a:endParaRPr lang="en-US" sz="2700" b="1" dirty="0" smtClean="0">
              <a:effectLst>
                <a:outerShdw blurRad="38100" dist="38100" dir="2700000" algn="tl">
                  <a:srgbClr val="000000">
                    <a:alpha val="43137"/>
                  </a:srgbClr>
                </a:outerShdw>
              </a:effectLst>
              <a:latin typeface="Comic Sans MS" pitchFamily="66" charset="0"/>
            </a:endParaRPr>
          </a:p>
          <a:p>
            <a:pPr>
              <a:buNone/>
            </a:pPr>
            <a:endParaRPr lang="en-US" sz="2700" b="1" dirty="0" smtClean="0">
              <a:effectLst>
                <a:outerShdw blurRad="38100" dist="38100" dir="2700000" algn="tl">
                  <a:srgbClr val="000000">
                    <a:alpha val="43137"/>
                  </a:srgbClr>
                </a:outerShdw>
              </a:effectLst>
              <a:latin typeface="Comic Sans MS" pitchFamily="66" charset="0"/>
            </a:endParaRPr>
          </a:p>
          <a:p>
            <a:pPr>
              <a:buNone/>
            </a:pPr>
            <a:endParaRPr lang="en-US" sz="2700" b="1" dirty="0" smtClean="0">
              <a:effectLst>
                <a:outerShdw blurRad="38100" dist="38100" dir="2700000" algn="tl">
                  <a:srgbClr val="000000">
                    <a:alpha val="43137"/>
                  </a:srgbClr>
                </a:outerShdw>
              </a:effectLst>
              <a:latin typeface="Comic Sans MS" pitchFamily="66" charset="0"/>
            </a:endParaRPr>
          </a:p>
          <a:p>
            <a:pPr>
              <a:buNone/>
            </a:pPr>
            <a:endParaRPr lang="en-US" sz="2700" b="1" dirty="0" smtClean="0">
              <a:effectLst>
                <a:outerShdw blurRad="38100" dist="38100" dir="2700000" algn="tl">
                  <a:srgbClr val="000000">
                    <a:alpha val="43137"/>
                  </a:srgbClr>
                </a:outerShdw>
              </a:effectLst>
              <a:latin typeface="Comic Sans MS" pitchFamily="66" charset="0"/>
            </a:endParaRPr>
          </a:p>
          <a:p>
            <a:pPr>
              <a:buNone/>
            </a:pPr>
            <a:endParaRPr lang="en-US" sz="2700" b="1" dirty="0" smtClean="0">
              <a:effectLst>
                <a:outerShdw blurRad="38100" dist="38100" dir="2700000" algn="tl">
                  <a:srgbClr val="000000">
                    <a:alpha val="43137"/>
                  </a:srgbClr>
                </a:outerShdw>
              </a:effectLst>
              <a:latin typeface="Comic Sans MS" pitchFamily="66" charset="0"/>
            </a:endParaRPr>
          </a:p>
          <a:p>
            <a:pPr>
              <a:buNone/>
            </a:pPr>
            <a:endParaRPr lang="en-US" sz="2700" b="1" dirty="0" smtClean="0">
              <a:effectLst>
                <a:outerShdw blurRad="38100" dist="38100" dir="2700000" algn="tl">
                  <a:srgbClr val="000000">
                    <a:alpha val="43137"/>
                  </a:srgbClr>
                </a:outerShdw>
              </a:effectLst>
              <a:latin typeface="Comic Sans MS" pitchFamily="66" charset="0"/>
            </a:endParaRPr>
          </a:p>
          <a:p>
            <a:pPr>
              <a:buNone/>
            </a:pPr>
            <a:endParaRPr lang="en-US" sz="2700" dirty="0">
              <a:latin typeface="Comic Sans MS" pitchFamily="66" charset="0"/>
            </a:endParaRPr>
          </a:p>
        </p:txBody>
      </p:sp>
      <p:sp>
        <p:nvSpPr>
          <p:cNvPr id="4" name="Down Arrow 3"/>
          <p:cNvSpPr/>
          <p:nvPr/>
        </p:nvSpPr>
        <p:spPr>
          <a:xfrm flipH="1">
            <a:off x="2819400" y="2133600"/>
            <a:ext cx="152399" cy="1447800"/>
          </a:xfrm>
          <a:prstGeom prst="downArrow">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2819400" y="4114800"/>
            <a:ext cx="152400" cy="1524000"/>
          </a:xfrm>
          <a:prstGeom prst="downArrow">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1" name="TextBox 10"/>
          <p:cNvSpPr txBox="1"/>
          <p:nvPr/>
        </p:nvSpPr>
        <p:spPr>
          <a:xfrm>
            <a:off x="5105400" y="3429000"/>
            <a:ext cx="3733800" cy="646331"/>
          </a:xfrm>
          <a:prstGeom prst="rect">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txBody>
          <a:bodyPr wrap="square" rtlCol="0">
            <a:spAutoFit/>
          </a:bodyPr>
          <a:lstStyle/>
          <a:p>
            <a:pPr algn="ctr"/>
            <a:r>
              <a:rPr lang="en-US" i="1" dirty="0" smtClean="0">
                <a:solidFill>
                  <a:schemeClr val="tx2">
                    <a:lumMod val="10000"/>
                  </a:schemeClr>
                </a:solidFill>
              </a:rPr>
              <a:t>Y then translates those formulated goals &amp; plans</a:t>
            </a:r>
            <a:endParaRPr lang="en-US" i="1" dirty="0">
              <a:solidFill>
                <a:schemeClr val="tx2">
                  <a:lumMod val="10000"/>
                </a:schemeClr>
              </a:solidFill>
            </a:endParaRPr>
          </a:p>
        </p:txBody>
      </p:sp>
      <p:sp>
        <p:nvSpPr>
          <p:cNvPr id="12" name="TextBox 11"/>
          <p:cNvSpPr txBox="1"/>
          <p:nvPr/>
        </p:nvSpPr>
        <p:spPr>
          <a:xfrm>
            <a:off x="4419600" y="2209800"/>
            <a:ext cx="184731" cy="369332"/>
          </a:xfrm>
          <a:prstGeom prst="rect">
            <a:avLst/>
          </a:prstGeom>
          <a:noFill/>
        </p:spPr>
        <p:txBody>
          <a:bodyPr wrap="none" rtlCol="0">
            <a:spAutoFit/>
          </a:bodyPr>
          <a:lstStyle/>
          <a:p>
            <a:endParaRPr lang="en-US"/>
          </a:p>
        </p:txBody>
      </p:sp>
      <p:sp>
        <p:nvSpPr>
          <p:cNvPr id="15" name="TextBox 14"/>
          <p:cNvSpPr txBox="1"/>
          <p:nvPr/>
        </p:nvSpPr>
        <p:spPr>
          <a:xfrm>
            <a:off x="5410200" y="4267200"/>
            <a:ext cx="381000" cy="369332"/>
          </a:xfrm>
          <a:prstGeom prst="rect">
            <a:avLst/>
          </a:prstGeom>
          <a:noFill/>
        </p:spPr>
        <p:txBody>
          <a:bodyPr wrap="square" rtlCol="0">
            <a:spAutoFit/>
          </a:bodyPr>
          <a:lstStyle/>
          <a:p>
            <a:endParaRPr lang="en-US" dirty="0"/>
          </a:p>
        </p:txBody>
      </p:sp>
      <p:sp>
        <p:nvSpPr>
          <p:cNvPr id="17" name="TextBox 16"/>
          <p:cNvSpPr txBox="1"/>
          <p:nvPr/>
        </p:nvSpPr>
        <p:spPr>
          <a:xfrm>
            <a:off x="5257800" y="5334000"/>
            <a:ext cx="3581400" cy="646331"/>
          </a:xfrm>
          <a:prstGeom prst="rect">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txBody>
          <a:bodyPr wrap="square" rtlCol="0">
            <a:spAutoFit/>
          </a:bodyPr>
          <a:lstStyle/>
          <a:p>
            <a:pPr algn="ctr"/>
            <a:r>
              <a:rPr lang="en-US" dirty="0" smtClean="0">
                <a:solidFill>
                  <a:schemeClr val="tx2">
                    <a:lumMod val="10000"/>
                  </a:schemeClr>
                </a:solidFill>
              </a:rPr>
              <a:t>Finally, Z implements the translated goals </a:t>
            </a:r>
            <a:r>
              <a:rPr lang="en-US" i="1" dirty="0" smtClean="0">
                <a:solidFill>
                  <a:schemeClr val="tx2">
                    <a:lumMod val="10000"/>
                  </a:schemeClr>
                </a:solidFill>
              </a:rPr>
              <a:t>&amp;</a:t>
            </a:r>
            <a:r>
              <a:rPr lang="en-US" dirty="0" smtClean="0">
                <a:solidFill>
                  <a:schemeClr val="tx2">
                    <a:lumMod val="10000"/>
                  </a:schemeClr>
                </a:solidFill>
              </a:rPr>
              <a:t> plans</a:t>
            </a:r>
            <a:endParaRPr lang="en-US" dirty="0">
              <a:solidFill>
                <a:schemeClr val="tx2">
                  <a:lumMod val="10000"/>
                </a:schemeClr>
              </a:solidFill>
            </a:endParaRPr>
          </a:p>
        </p:txBody>
      </p:sp>
      <p:sp>
        <p:nvSpPr>
          <p:cNvPr id="21" name="TextBox 20"/>
          <p:cNvSpPr txBox="1"/>
          <p:nvPr/>
        </p:nvSpPr>
        <p:spPr>
          <a:xfrm>
            <a:off x="5105400" y="3276600"/>
            <a:ext cx="184731" cy="369332"/>
          </a:xfrm>
          <a:prstGeom prst="rect">
            <a:avLst/>
          </a:prstGeom>
          <a:noFill/>
        </p:spPr>
        <p:txBody>
          <a:bodyPr wrap="none" rtlCol="0">
            <a:spAutoFit/>
          </a:bodyPr>
          <a:lstStyle/>
          <a:p>
            <a:endParaRPr lang="en-US"/>
          </a:p>
        </p:txBody>
      </p:sp>
      <p:sp>
        <p:nvSpPr>
          <p:cNvPr id="22" name="TextBox 21"/>
          <p:cNvSpPr txBox="1"/>
          <p:nvPr/>
        </p:nvSpPr>
        <p:spPr>
          <a:xfrm>
            <a:off x="4953000" y="1676400"/>
            <a:ext cx="3810000" cy="369332"/>
          </a:xfrm>
          <a:prstGeom prst="rect">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txBody>
          <a:bodyPr wrap="square" rtlCol="0">
            <a:spAutoFit/>
          </a:bodyPr>
          <a:lstStyle/>
          <a:p>
            <a:pPr algn="ctr"/>
            <a:r>
              <a:rPr lang="en-US" dirty="0" smtClean="0">
                <a:solidFill>
                  <a:schemeClr val="tx2">
                    <a:lumMod val="10000"/>
                  </a:schemeClr>
                </a:solidFill>
              </a:rPr>
              <a:t>X Formulates goals </a:t>
            </a:r>
            <a:r>
              <a:rPr lang="en-US" i="1" dirty="0" smtClean="0">
                <a:solidFill>
                  <a:schemeClr val="tx2">
                    <a:lumMod val="10000"/>
                  </a:schemeClr>
                </a:solidFill>
              </a:rPr>
              <a:t>&amp; plans</a:t>
            </a:r>
            <a:endParaRPr lang="en-US" dirty="0">
              <a:solidFill>
                <a:schemeClr val="tx2">
                  <a:lumMod val="10000"/>
                </a:schemeClr>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257800"/>
          </a:xfrm>
        </p:spPr>
        <p:txBody>
          <a:bodyPr>
            <a:normAutofit/>
          </a:bodyPr>
          <a:lstStyle/>
          <a:p>
            <a:pPr marL="0" indent="0">
              <a:buClr>
                <a:schemeClr val="accent2">
                  <a:lumMod val="50000"/>
                </a:schemeClr>
              </a:buClr>
              <a:buNone/>
            </a:pPr>
            <a:r>
              <a:rPr lang="en-US" sz="2700" dirty="0" smtClean="0">
                <a:effectLst>
                  <a:outerShdw blurRad="38100" dist="38100" dir="2700000" algn="tl">
                    <a:srgbClr val="000000">
                      <a:alpha val="43137"/>
                    </a:srgbClr>
                  </a:outerShdw>
                </a:effectLst>
                <a:latin typeface="Comic Sans MS" pitchFamily="66" charset="0"/>
              </a:rPr>
              <a:t>Based on the scope of the activities they manage, other types of managers include:</a:t>
            </a:r>
          </a:p>
          <a:p>
            <a:pPr marL="0" indent="0">
              <a:buClr>
                <a:schemeClr val="accent2">
                  <a:lumMod val="50000"/>
                </a:schemeClr>
              </a:buClr>
              <a:buNone/>
            </a:pPr>
            <a:endParaRPr lang="en-US" sz="2700" dirty="0" smtClean="0">
              <a:effectLst>
                <a:outerShdw blurRad="38100" dist="38100" dir="2700000" algn="tl">
                  <a:srgbClr val="000000">
                    <a:alpha val="43137"/>
                  </a:srgbClr>
                </a:outerShdw>
              </a:effectLst>
              <a:latin typeface="Comic Sans MS" pitchFamily="66" charset="0"/>
            </a:endParaRPr>
          </a:p>
          <a:p>
            <a:pPr marL="731520" lvl="2" indent="0">
              <a:buClr>
                <a:schemeClr val="accent2">
                  <a:lumMod val="75000"/>
                </a:schemeClr>
              </a:buClr>
              <a:buFont typeface="Comic Sans MS" pitchFamily="66" charset="0"/>
              <a:buChar char="¹"/>
            </a:pPr>
            <a:r>
              <a:rPr lang="en-US" sz="2700" dirty="0" smtClean="0">
                <a:effectLst>
                  <a:outerShdw blurRad="38100" dist="38100" dir="2700000" algn="tl">
                    <a:srgbClr val="000000">
                      <a:alpha val="43137"/>
                    </a:srgbClr>
                  </a:outerShdw>
                </a:effectLst>
                <a:latin typeface="Comic Sans MS" pitchFamily="66" charset="0"/>
              </a:rPr>
              <a:t>Functional Managers</a:t>
            </a:r>
          </a:p>
          <a:p>
            <a:pPr marL="731520" lvl="2" indent="0">
              <a:buClr>
                <a:schemeClr val="accent2">
                  <a:lumMod val="50000"/>
                </a:schemeClr>
              </a:buClr>
              <a:buFont typeface="Comic Sans MS" pitchFamily="66" charset="0"/>
              <a:buChar char="²"/>
            </a:pPr>
            <a:endParaRPr lang="en-US" sz="2700" dirty="0" smtClean="0">
              <a:effectLst>
                <a:outerShdw blurRad="38100" dist="38100" dir="2700000" algn="tl">
                  <a:srgbClr val="000000">
                    <a:alpha val="43137"/>
                  </a:srgbClr>
                </a:outerShdw>
              </a:effectLst>
              <a:latin typeface="Comic Sans MS" pitchFamily="66" charset="0"/>
            </a:endParaRPr>
          </a:p>
          <a:p>
            <a:pPr marL="731520" lvl="2" indent="0">
              <a:buClr>
                <a:schemeClr val="accent2">
                  <a:lumMod val="50000"/>
                </a:schemeClr>
              </a:buClr>
              <a:buFont typeface="Comic Sans MS" pitchFamily="66" charset="0"/>
              <a:buChar char="²"/>
            </a:pPr>
            <a:endParaRPr lang="en-US" sz="2700" dirty="0" smtClean="0">
              <a:effectLst>
                <a:outerShdw blurRad="38100" dist="38100" dir="2700000" algn="tl">
                  <a:srgbClr val="000000">
                    <a:alpha val="43137"/>
                  </a:srgbClr>
                </a:outerShdw>
              </a:effectLst>
              <a:latin typeface="Comic Sans MS" pitchFamily="66" charset="0"/>
            </a:endParaRPr>
          </a:p>
          <a:p>
            <a:pPr marL="731520" lvl="2" indent="0">
              <a:buClr>
                <a:schemeClr val="accent2">
                  <a:lumMod val="75000"/>
                </a:schemeClr>
              </a:buClr>
              <a:buFont typeface="Comic Sans MS" pitchFamily="66" charset="0"/>
              <a:buChar char="²"/>
            </a:pPr>
            <a:r>
              <a:rPr lang="en-US" sz="2700" dirty="0" smtClean="0">
                <a:effectLst>
                  <a:outerShdw blurRad="38100" dist="38100" dir="2700000" algn="tl">
                    <a:srgbClr val="000000">
                      <a:alpha val="43137"/>
                    </a:srgbClr>
                  </a:outerShdw>
                </a:effectLst>
                <a:latin typeface="Comic Sans MS" pitchFamily="66" charset="0"/>
              </a:rPr>
              <a:t>General Managers</a:t>
            </a:r>
          </a:p>
          <a:p>
            <a:pPr marL="731520" lvl="2" indent="0">
              <a:buClr>
                <a:schemeClr val="accent2">
                  <a:lumMod val="50000"/>
                </a:schemeClr>
              </a:buClr>
              <a:buFont typeface="Comic Sans MS" pitchFamily="66" charset="0"/>
              <a:buChar char="²"/>
            </a:pPr>
            <a:endParaRPr lang="en-US" sz="2700" dirty="0" smtClean="0">
              <a:effectLst>
                <a:outerShdw blurRad="38100" dist="38100" dir="2700000" algn="tl">
                  <a:srgbClr val="000000">
                    <a:alpha val="43137"/>
                  </a:srgbClr>
                </a:outerShdw>
              </a:effectLst>
              <a:latin typeface="Comic Sans MS" pitchFamily="66" charset="0"/>
            </a:endParaRPr>
          </a:p>
          <a:p>
            <a:pPr marL="731520" lvl="2" indent="0">
              <a:buClr>
                <a:schemeClr val="accent2">
                  <a:lumMod val="50000"/>
                </a:schemeClr>
              </a:buClr>
              <a:buFont typeface="Comic Sans MS" pitchFamily="66" charset="0"/>
              <a:buChar char="²"/>
            </a:pPr>
            <a:endParaRPr lang="en-US" sz="2700" dirty="0" smtClean="0">
              <a:effectLst>
                <a:outerShdw blurRad="38100" dist="38100" dir="2700000" algn="tl">
                  <a:srgbClr val="000000">
                    <a:alpha val="43137"/>
                  </a:srgbClr>
                </a:outerShdw>
              </a:effectLst>
              <a:latin typeface="Comic Sans MS" pitchFamily="66" charset="0"/>
            </a:endParaRPr>
          </a:p>
          <a:p>
            <a:pPr marL="731520" lvl="2" indent="0">
              <a:buClr>
                <a:schemeClr val="accent2">
                  <a:lumMod val="75000"/>
                </a:schemeClr>
              </a:buClr>
              <a:buFont typeface="Comic Sans MS" pitchFamily="66" charset="0"/>
              <a:buChar char="³"/>
            </a:pPr>
            <a:r>
              <a:rPr lang="en-US" sz="2700" dirty="0" smtClean="0">
                <a:effectLst>
                  <a:outerShdw blurRad="38100" dist="38100" dir="2700000" algn="tl">
                    <a:srgbClr val="000000">
                      <a:alpha val="43137"/>
                    </a:srgbClr>
                  </a:outerShdw>
                </a:effectLst>
                <a:latin typeface="Comic Sans MS" pitchFamily="66" charset="0"/>
              </a:rPr>
              <a:t>Project Managers</a:t>
            </a:r>
          </a:p>
          <a:p>
            <a:pPr marL="731520" lvl="2" indent="0">
              <a:buClr>
                <a:schemeClr val="accent2">
                  <a:lumMod val="50000"/>
                </a:schemeClr>
              </a:buClr>
              <a:buFont typeface="Comic Sans MS" pitchFamily="66" charset="0"/>
              <a:buChar char="¹"/>
            </a:pPr>
            <a:endParaRPr lang="en-US" sz="2200" dirty="0" smtClean="0">
              <a:effectLst>
                <a:outerShdw blurRad="38100" dist="38100" dir="2700000" algn="tl">
                  <a:srgbClr val="000000">
                    <a:alpha val="43137"/>
                  </a:srgbClr>
                </a:outerShdw>
              </a:effectLst>
              <a:latin typeface="Comic Sans MS" pitchFamily="66" charset="0"/>
            </a:endParaRPr>
          </a:p>
          <a:p>
            <a:pPr marL="0" indent="0">
              <a:buClr>
                <a:schemeClr val="accent2">
                  <a:lumMod val="50000"/>
                </a:schemeClr>
              </a:buClr>
              <a:buNone/>
            </a:pPr>
            <a:endParaRPr lang="en-US" sz="2700" dirty="0" smtClean="0">
              <a:effectLst>
                <a:outerShdw blurRad="38100" dist="38100" dir="2700000" algn="tl">
                  <a:srgbClr val="000000">
                    <a:alpha val="43137"/>
                  </a:srgbClr>
                </a:outerShdw>
              </a:effectLst>
              <a:latin typeface="Comic Sans MS" pitchFamily="66" charset="0"/>
            </a:endParaRPr>
          </a:p>
          <a:p>
            <a:pPr marL="514350" indent="-514350">
              <a:buClr>
                <a:schemeClr val="accent2">
                  <a:lumMod val="50000"/>
                </a:schemeClr>
              </a:buClr>
              <a:buFont typeface="+mj-lt"/>
              <a:buAutoNum type="arabicPeriod"/>
            </a:pPr>
            <a:endParaRPr lang="en-US" dirty="0" smtClean="0"/>
          </a:p>
          <a:p>
            <a:pPr marL="514350" indent="-514350">
              <a:buClr>
                <a:schemeClr val="accent2">
                  <a:lumMod val="50000"/>
                </a:schemeClr>
              </a:buClr>
              <a:buFont typeface="+mj-lt"/>
              <a:buAutoNum type="arabicPeriod"/>
            </a:pPr>
            <a:endParaRPr lang="en-US" dirty="0"/>
          </a:p>
        </p:txBody>
      </p:sp>
      <p:sp>
        <p:nvSpPr>
          <p:cNvPr id="3" name="Title 2"/>
          <p:cNvSpPr>
            <a:spLocks noGrp="1"/>
          </p:cNvSpPr>
          <p:nvPr>
            <p:ph type="title"/>
          </p:nvPr>
        </p:nvSpPr>
        <p:spPr>
          <a:xfrm>
            <a:off x="457200" y="152400"/>
            <a:ext cx="8229600" cy="685800"/>
          </a:xfrm>
        </p:spPr>
        <p:txBody>
          <a:bodyPr>
            <a:normAutofit fontScale="90000"/>
          </a:bodyPr>
          <a:lstStyle/>
          <a:p>
            <a:r>
              <a:rPr smtClean="0">
                <a:effectLst>
                  <a:outerShdw blurRad="38100" dist="38100" dir="2700000" algn="tl">
                    <a:srgbClr val="000000">
                      <a:alpha val="43137"/>
                    </a:srgbClr>
                  </a:outerShdw>
                </a:effectLst>
                <a:latin typeface="Comic Sans MS" pitchFamily="66" charset="0"/>
              </a:rPr>
              <a:t>Other types of </a:t>
            </a:r>
            <a:r>
              <a:rPr lang="en-US" dirty="0" smtClean="0">
                <a:effectLst>
                  <a:outerShdw blurRad="38100" dist="38100" dir="2700000" algn="tl">
                    <a:srgbClr val="000000">
                      <a:alpha val="43137"/>
                    </a:srgbClr>
                  </a:outerShdw>
                </a:effectLst>
                <a:latin typeface="Comic Sans MS" pitchFamily="66" charset="0"/>
              </a:rPr>
              <a:t>Managers</a:t>
            </a:r>
            <a:r>
              <a:rPr smtClean="0">
                <a:effectLst>
                  <a:outerShdw blurRad="38100" dist="38100" dir="2700000" algn="tl">
                    <a:srgbClr val="000000">
                      <a:alpha val="43137"/>
                    </a:srgbClr>
                  </a:outerShdw>
                </a:effectLst>
                <a:latin typeface="Comic Sans MS" pitchFamily="66" charset="0"/>
              </a:rPr>
              <a:t> </a:t>
            </a:r>
            <a:endParaRPr lang="en-US" dirty="0">
              <a:effectLst>
                <a:outerShdw blurRad="38100" dist="38100" dir="2700000" algn="tl">
                  <a:srgbClr val="000000">
                    <a:alpha val="43137"/>
                  </a:srgbClr>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6324600"/>
          </a:xfrm>
        </p:spPr>
        <p:txBody>
          <a:bodyPr>
            <a:normAutofit/>
          </a:bodyPr>
          <a:lstStyle/>
          <a:p>
            <a:pPr>
              <a:buClr>
                <a:schemeClr val="accent2">
                  <a:lumMod val="75000"/>
                </a:schemeClr>
              </a:buClr>
              <a:buFont typeface="Wingdings 2" pitchFamily="18" charset="2"/>
              <a:buChar char="ï"/>
            </a:pPr>
            <a:r>
              <a:rPr lang="en-US" sz="2700" b="1" dirty="0" smtClean="0">
                <a:effectLst>
                  <a:outerShdw blurRad="38100" dist="38100" dir="2700000" algn="tl">
                    <a:srgbClr val="000000">
                      <a:alpha val="43137"/>
                    </a:srgbClr>
                  </a:outerShdw>
                </a:effectLst>
                <a:latin typeface="Comic Sans MS" pitchFamily="66" charset="0"/>
              </a:rPr>
              <a:t>FUNCTIONAL MANAGERS</a:t>
            </a:r>
          </a:p>
          <a:p>
            <a:pPr marL="0" indent="0">
              <a:buClr>
                <a:schemeClr val="accent2">
                  <a:lumMod val="50000"/>
                </a:schemeClr>
              </a:buClr>
              <a:buNone/>
            </a:pPr>
            <a:r>
              <a:rPr lang="en-US" sz="2700" dirty="0" smtClean="0">
                <a:effectLst>
                  <a:outerShdw blurRad="38100" dist="38100" dir="2700000" algn="tl">
                    <a:srgbClr val="000000">
                      <a:alpha val="43137"/>
                    </a:srgbClr>
                  </a:outerShdw>
                </a:effectLst>
                <a:latin typeface="Comic Sans MS" pitchFamily="66" charset="0"/>
              </a:rPr>
              <a:t>These are managers who have responsibility for a specific, </a:t>
            </a:r>
            <a:r>
              <a:rPr lang="en-US" sz="2700" dirty="0" err="1" smtClean="0">
                <a:effectLst>
                  <a:outerShdw blurRad="38100" dist="38100" dir="2700000" algn="tl">
                    <a:srgbClr val="000000">
                      <a:alpha val="43137"/>
                    </a:srgbClr>
                  </a:outerShdw>
                </a:effectLst>
                <a:latin typeface="Comic Sans MS" pitchFamily="66" charset="0"/>
              </a:rPr>
              <a:t>specialised</a:t>
            </a:r>
            <a:r>
              <a:rPr lang="en-US" sz="2700" dirty="0" smtClean="0">
                <a:effectLst>
                  <a:outerShdw blurRad="38100" dist="38100" dir="2700000" algn="tl">
                    <a:srgbClr val="000000">
                      <a:alpha val="43137"/>
                    </a:srgbClr>
                  </a:outerShdw>
                </a:effectLst>
                <a:latin typeface="Comic Sans MS" pitchFamily="66" charset="0"/>
              </a:rPr>
              <a:t> (functional) area of the organisation and supervise mainly individuals with expertise and training in that area.</a:t>
            </a:r>
          </a:p>
          <a:p>
            <a:pPr marL="0" indent="0">
              <a:buClr>
                <a:schemeClr val="accent2">
                  <a:lumMod val="50000"/>
                </a:schemeClr>
              </a:buClr>
              <a:buNone/>
            </a:pPr>
            <a:r>
              <a:rPr lang="en-US" sz="2700" dirty="0" smtClean="0">
                <a:effectLst>
                  <a:outerShdw blurRad="38100" dist="38100" dir="2700000" algn="tl">
                    <a:srgbClr val="000000">
                      <a:alpha val="43137"/>
                    </a:srgbClr>
                  </a:outerShdw>
                </a:effectLst>
                <a:latin typeface="Comic Sans MS" pitchFamily="66" charset="0"/>
              </a:rPr>
              <a:t>	</a:t>
            </a:r>
            <a:r>
              <a:rPr lang="en-US" sz="2700" dirty="0" err="1" smtClean="0">
                <a:effectLst>
                  <a:outerShdw blurRad="38100" dist="38100" dir="2700000" algn="tl">
                    <a:srgbClr val="000000">
                      <a:alpha val="43137"/>
                    </a:srgbClr>
                  </a:outerShdw>
                </a:effectLst>
                <a:latin typeface="Comic Sans MS" pitchFamily="66" charset="0"/>
              </a:rPr>
              <a:t>Specialised</a:t>
            </a:r>
            <a:r>
              <a:rPr lang="en-US" sz="2700" dirty="0" smtClean="0">
                <a:effectLst>
                  <a:outerShdw blurRad="38100" dist="38100" dir="2700000" algn="tl">
                    <a:srgbClr val="000000">
                      <a:alpha val="43137"/>
                    </a:srgbClr>
                  </a:outerShdw>
                </a:effectLst>
                <a:latin typeface="Comic Sans MS" pitchFamily="66" charset="0"/>
              </a:rPr>
              <a:t> or functional areas usually include:</a:t>
            </a:r>
          </a:p>
          <a:p>
            <a:pPr marL="365760" lvl="1" indent="0">
              <a:buClr>
                <a:schemeClr val="accent2">
                  <a:lumMod val="75000"/>
                </a:schemeClr>
              </a:buClr>
              <a:buFont typeface="Wingdings" pitchFamily="2" charset="2"/>
              <a:buChar char="q"/>
            </a:pPr>
            <a:r>
              <a:rPr lang="en-US" sz="2700" dirty="0" smtClean="0">
                <a:solidFill>
                  <a:schemeClr val="tx1"/>
                </a:solidFill>
                <a:effectLst>
                  <a:outerShdw blurRad="38100" dist="38100" dir="2700000" algn="tl">
                    <a:srgbClr val="000000">
                      <a:alpha val="43137"/>
                    </a:srgbClr>
                  </a:outerShdw>
                </a:effectLst>
                <a:latin typeface="Comic Sans MS" pitchFamily="66" charset="0"/>
              </a:rPr>
              <a:t>Finance;					</a:t>
            </a:r>
          </a:p>
          <a:p>
            <a:pPr marL="365760" lvl="1" indent="0">
              <a:buClr>
                <a:schemeClr val="accent2">
                  <a:lumMod val="75000"/>
                </a:schemeClr>
              </a:buClr>
              <a:buFont typeface="Wingdings" pitchFamily="2" charset="2"/>
              <a:buChar char="q"/>
            </a:pPr>
            <a:r>
              <a:rPr lang="en-US" sz="2700" dirty="0" smtClean="0">
                <a:solidFill>
                  <a:schemeClr val="tx1"/>
                </a:solidFill>
                <a:effectLst>
                  <a:outerShdw blurRad="38100" dist="38100" dir="2700000" algn="tl">
                    <a:srgbClr val="000000">
                      <a:alpha val="43137"/>
                    </a:srgbClr>
                  </a:outerShdw>
                </a:effectLst>
                <a:latin typeface="Comic Sans MS" pitchFamily="66" charset="0"/>
              </a:rPr>
              <a:t>Manufacturing/Operations;</a:t>
            </a:r>
          </a:p>
          <a:p>
            <a:pPr marL="365760" lvl="1" indent="0">
              <a:buClr>
                <a:schemeClr val="accent2">
                  <a:lumMod val="75000"/>
                </a:schemeClr>
              </a:buClr>
              <a:buFont typeface="Wingdings" pitchFamily="2" charset="2"/>
              <a:buChar char="q"/>
            </a:pPr>
            <a:r>
              <a:rPr lang="en-US" sz="2700" dirty="0" smtClean="0">
                <a:solidFill>
                  <a:schemeClr val="tx1"/>
                </a:solidFill>
                <a:effectLst>
                  <a:outerShdw blurRad="38100" dist="38100" dir="2700000" algn="tl">
                    <a:srgbClr val="000000">
                      <a:alpha val="43137"/>
                    </a:srgbClr>
                  </a:outerShdw>
                </a:effectLst>
                <a:latin typeface="Comic Sans MS" pitchFamily="66" charset="0"/>
              </a:rPr>
              <a:t>Marketing;</a:t>
            </a:r>
          </a:p>
          <a:p>
            <a:pPr marL="365760" lvl="1" indent="0">
              <a:buClr>
                <a:schemeClr val="accent2">
                  <a:lumMod val="75000"/>
                </a:schemeClr>
              </a:buClr>
              <a:buFont typeface="Wingdings" pitchFamily="2" charset="2"/>
              <a:buChar char="q"/>
            </a:pPr>
            <a:r>
              <a:rPr lang="en-US" sz="2700" dirty="0" smtClean="0">
                <a:solidFill>
                  <a:schemeClr val="tx1"/>
                </a:solidFill>
                <a:effectLst>
                  <a:outerShdw blurRad="38100" dist="38100" dir="2700000" algn="tl">
                    <a:srgbClr val="000000">
                      <a:alpha val="43137"/>
                    </a:srgbClr>
                  </a:outerShdw>
                </a:effectLst>
                <a:latin typeface="Comic Sans MS" pitchFamily="66" charset="0"/>
              </a:rPr>
              <a:t>Human Resource Management;</a:t>
            </a:r>
          </a:p>
          <a:p>
            <a:pPr marL="365760" lvl="1" indent="0">
              <a:buClr>
                <a:schemeClr val="accent2">
                  <a:lumMod val="75000"/>
                </a:schemeClr>
              </a:buClr>
              <a:buFont typeface="Wingdings" pitchFamily="2" charset="2"/>
              <a:buChar char="q"/>
            </a:pPr>
            <a:r>
              <a:rPr lang="en-US" sz="2700" dirty="0" smtClean="0">
                <a:solidFill>
                  <a:schemeClr val="tx1"/>
                </a:solidFill>
                <a:effectLst>
                  <a:outerShdw blurRad="38100" dist="38100" dir="2700000" algn="tl">
                    <a:srgbClr val="000000">
                      <a:alpha val="43137"/>
                    </a:srgbClr>
                  </a:outerShdw>
                </a:effectLst>
                <a:latin typeface="Comic Sans MS" pitchFamily="66" charset="0"/>
              </a:rPr>
              <a:t>Accounting;</a:t>
            </a:r>
          </a:p>
          <a:p>
            <a:pPr marL="365760" lvl="1" indent="0">
              <a:buClr>
                <a:schemeClr val="accent2">
                  <a:lumMod val="75000"/>
                </a:schemeClr>
              </a:buClr>
              <a:buFont typeface="Wingdings" pitchFamily="2" charset="2"/>
              <a:buChar char="q"/>
            </a:pPr>
            <a:r>
              <a:rPr lang="en-US" sz="2700" dirty="0" smtClean="0">
                <a:solidFill>
                  <a:schemeClr val="tx1"/>
                </a:solidFill>
                <a:effectLst>
                  <a:outerShdw blurRad="38100" dist="38100" dir="2700000" algn="tl">
                    <a:srgbClr val="000000">
                      <a:alpha val="43137"/>
                    </a:srgbClr>
                  </a:outerShdw>
                </a:effectLst>
                <a:latin typeface="Comic Sans MS" pitchFamily="66" charset="0"/>
              </a:rPr>
              <a:t>Quality Assurance;</a:t>
            </a:r>
          </a:p>
          <a:p>
            <a:pPr marL="365760" lvl="1" indent="0">
              <a:buClr>
                <a:schemeClr val="accent2">
                  <a:lumMod val="75000"/>
                </a:schemeClr>
              </a:buClr>
              <a:buFont typeface="Wingdings" pitchFamily="2" charset="2"/>
              <a:buChar char="q"/>
            </a:pPr>
            <a:r>
              <a:rPr lang="en-US" sz="2700" dirty="0" smtClean="0">
                <a:solidFill>
                  <a:schemeClr val="tx1"/>
                </a:solidFill>
                <a:effectLst>
                  <a:outerShdw blurRad="38100" dist="38100" dir="2700000" algn="tl">
                    <a:srgbClr val="000000">
                      <a:alpha val="43137"/>
                    </a:srgbClr>
                  </a:outerShdw>
                </a:effectLst>
                <a:latin typeface="Comic Sans MS" pitchFamily="66" charset="0"/>
              </a:rPr>
              <a:t>Engineering; etc.</a:t>
            </a:r>
          </a:p>
          <a:p>
            <a:pPr marL="365760" lvl="1" indent="0">
              <a:buClr>
                <a:schemeClr val="accent2">
                  <a:lumMod val="50000"/>
                </a:schemeClr>
              </a:buClr>
              <a:buNone/>
            </a:pPr>
            <a:endParaRPr lang="en-US" sz="2500" b="1" dirty="0" smtClean="0">
              <a:effectLst>
                <a:outerShdw blurRad="38100" dist="38100" dir="2700000" algn="tl">
                  <a:srgbClr val="000000">
                    <a:alpha val="43137"/>
                  </a:srgbClr>
                </a:outerShdw>
              </a:effectLst>
              <a:latin typeface="Comic Sans MS" pitchFamily="66" charset="0"/>
            </a:endParaRPr>
          </a:p>
          <a:p>
            <a:pPr marL="0" indent="0">
              <a:buClr>
                <a:schemeClr val="accent2">
                  <a:lumMod val="50000"/>
                </a:schemeClr>
              </a:buClr>
              <a:buNone/>
            </a:pPr>
            <a:endParaRPr lang="en-US" sz="2700" b="1" dirty="0">
              <a:effectLst>
                <a:outerShdw blurRad="38100" dist="38100" dir="2700000" algn="tl">
                  <a:srgbClr val="000000">
                    <a:alpha val="43137"/>
                  </a:srgbClr>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6248400"/>
          </a:xfrm>
        </p:spPr>
        <p:txBody>
          <a:bodyPr>
            <a:noAutofit/>
          </a:bodyPr>
          <a:lstStyle/>
          <a:p>
            <a:pPr>
              <a:buFont typeface="Wingdings 2" pitchFamily="18" charset="2"/>
              <a:buChar char="ï"/>
            </a:pPr>
            <a:r>
              <a:rPr lang="en-US" sz="2700" b="1" dirty="0" smtClean="0">
                <a:effectLst>
                  <a:outerShdw blurRad="38100" dist="38100" dir="2700000" algn="tl">
                    <a:srgbClr val="000000">
                      <a:alpha val="43137"/>
                    </a:srgbClr>
                  </a:outerShdw>
                </a:effectLst>
                <a:latin typeface="Comic Sans MS" pitchFamily="66" charset="0"/>
              </a:rPr>
              <a:t>GENERAL MANAGERS</a:t>
            </a:r>
          </a:p>
          <a:p>
            <a:pPr marL="0" indent="0">
              <a:buNone/>
            </a:pPr>
            <a:r>
              <a:rPr lang="en-US" sz="2700" dirty="0" smtClean="0">
                <a:effectLst>
                  <a:outerShdw blurRad="38100" dist="38100" dir="2700000" algn="tl">
                    <a:srgbClr val="000000">
                      <a:alpha val="43137"/>
                    </a:srgbClr>
                  </a:outerShdw>
                </a:effectLst>
                <a:latin typeface="Comic Sans MS" pitchFamily="66" charset="0"/>
              </a:rPr>
              <a:t>These are managers who have responsibility for a whole organisation or a substantial sub-unit that includes most of the common </a:t>
            </a:r>
            <a:r>
              <a:rPr lang="en-US" sz="2700" dirty="0" err="1" smtClean="0">
                <a:effectLst>
                  <a:outerShdw blurRad="38100" dist="38100" dir="2700000" algn="tl">
                    <a:srgbClr val="000000">
                      <a:alpha val="43137"/>
                    </a:srgbClr>
                  </a:outerShdw>
                </a:effectLst>
                <a:latin typeface="Comic Sans MS" pitchFamily="66" charset="0"/>
              </a:rPr>
              <a:t>specialised</a:t>
            </a:r>
            <a:r>
              <a:rPr lang="en-US" sz="2700" dirty="0" smtClean="0">
                <a:effectLst>
                  <a:outerShdw blurRad="38100" dist="38100" dir="2700000" algn="tl">
                    <a:srgbClr val="000000">
                      <a:alpha val="43137"/>
                    </a:srgbClr>
                  </a:outerShdw>
                </a:effectLst>
                <a:latin typeface="Comic Sans MS" pitchFamily="66" charset="0"/>
              </a:rPr>
              <a:t> areas.</a:t>
            </a:r>
          </a:p>
          <a:p>
            <a:pPr marL="0" indent="0">
              <a:buNone/>
            </a:pPr>
            <a:r>
              <a:rPr lang="en-US" sz="2700" dirty="0" smtClean="0">
                <a:effectLst>
                  <a:outerShdw blurRad="38100" dist="38100" dir="2700000" algn="tl">
                    <a:srgbClr val="000000">
                      <a:alpha val="43137"/>
                    </a:srgbClr>
                  </a:outerShdw>
                </a:effectLst>
                <a:latin typeface="Comic Sans MS" pitchFamily="66" charset="0"/>
              </a:rPr>
              <a:t>General managers, in other words, preside over a number of functional areas (hence, the term “general”). </a:t>
            </a:r>
          </a:p>
          <a:p>
            <a:pPr marL="0" indent="0">
              <a:buNone/>
            </a:pPr>
            <a:r>
              <a:rPr lang="en-US" sz="2700" dirty="0" smtClean="0">
                <a:effectLst>
                  <a:outerShdw blurRad="38100" dist="38100" dir="2700000" algn="tl">
                    <a:srgbClr val="000000">
                      <a:alpha val="43137"/>
                    </a:srgbClr>
                  </a:outerShdw>
                </a:effectLst>
                <a:latin typeface="Comic Sans MS" pitchFamily="66" charset="0"/>
              </a:rPr>
              <a:t>They may also be called “divisional manager”.</a:t>
            </a:r>
          </a:p>
          <a:p>
            <a:pPr marL="0" indent="0">
              <a:buNone/>
            </a:pPr>
            <a:endParaRPr lang="en-US" sz="2700" dirty="0" smtClean="0">
              <a:effectLst>
                <a:outerShdw blurRad="38100" dist="38100" dir="2700000" algn="tl">
                  <a:srgbClr val="000000">
                    <a:alpha val="43137"/>
                  </a:srgbClr>
                </a:outerShdw>
              </a:effectLst>
              <a:latin typeface="Comic Sans MS" pitchFamily="66" charset="0"/>
            </a:endParaRPr>
          </a:p>
          <a:p>
            <a:pPr>
              <a:buFont typeface="Wingdings 2" pitchFamily="18" charset="2"/>
              <a:buChar char="ï"/>
            </a:pPr>
            <a:r>
              <a:rPr lang="en-US" sz="2700" b="1" dirty="0" smtClean="0">
                <a:effectLst>
                  <a:outerShdw blurRad="38100" dist="38100" dir="2700000" algn="tl">
                    <a:srgbClr val="000000">
                      <a:alpha val="43137"/>
                    </a:srgbClr>
                  </a:outerShdw>
                </a:effectLst>
                <a:latin typeface="Comic Sans MS" pitchFamily="66" charset="0"/>
              </a:rPr>
              <a:t>PROJECT MANAGERS</a:t>
            </a:r>
          </a:p>
          <a:p>
            <a:pPr marL="0" indent="0">
              <a:buNone/>
            </a:pPr>
            <a:r>
              <a:rPr lang="en-US" sz="2700" dirty="0" smtClean="0">
                <a:effectLst>
                  <a:outerShdw blurRad="38100" dist="38100" dir="2700000" algn="tl">
                    <a:srgbClr val="000000">
                      <a:alpha val="43137"/>
                    </a:srgbClr>
                  </a:outerShdw>
                </a:effectLst>
                <a:latin typeface="Comic Sans MS" pitchFamily="66" charset="0"/>
              </a:rPr>
              <a:t>They include managers who have responsibility for coordinating efforts involving individuals in several different organisational units who are all working on a particular project.</a:t>
            </a:r>
          </a:p>
          <a:p>
            <a:pPr marL="0" indent="0">
              <a:buNone/>
            </a:pPr>
            <a:endParaRPr lang="en-US" sz="2700" dirty="0" smtClean="0">
              <a:effectLst>
                <a:outerShdw blurRad="38100" dist="38100" dir="2700000" algn="tl">
                  <a:srgbClr val="000000">
                    <a:alpha val="43137"/>
                  </a:srgbClr>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410200"/>
          </a:xfrm>
        </p:spPr>
        <p:txBody>
          <a:bodyPr>
            <a:normAutofit/>
          </a:bodyPr>
          <a:lstStyle/>
          <a:p>
            <a:pPr marL="0" indent="0">
              <a:buNone/>
            </a:pPr>
            <a:r>
              <a:rPr lang="en-US" sz="2700" dirty="0" smtClean="0">
                <a:effectLst>
                  <a:outerShdw blurRad="38100" dist="38100" dir="2700000" algn="tl">
                    <a:srgbClr val="000000">
                      <a:alpha val="43137"/>
                    </a:srgbClr>
                  </a:outerShdw>
                </a:effectLst>
                <a:latin typeface="Comic Sans MS" pitchFamily="66" charset="0"/>
              </a:rPr>
              <a:t>The functions of management are general administrative duties that need to be carried out in virtually all productive organisations to achieve desired outcomes. </a:t>
            </a:r>
          </a:p>
          <a:p>
            <a:pPr marL="0" indent="0">
              <a:buNone/>
            </a:pPr>
            <a:r>
              <a:rPr lang="en-US" sz="2700" dirty="0" smtClean="0">
                <a:effectLst>
                  <a:outerShdw blurRad="38100" dist="38100" dir="2700000" algn="tl">
                    <a:srgbClr val="000000">
                      <a:alpha val="43137"/>
                    </a:srgbClr>
                  </a:outerShdw>
                </a:effectLst>
                <a:latin typeface="Comic Sans MS" pitchFamily="66" charset="0"/>
              </a:rPr>
              <a:t>These functions are as follows:</a:t>
            </a:r>
          </a:p>
          <a:p>
            <a:pPr marL="0" indent="0">
              <a:buNone/>
            </a:pPr>
            <a:endParaRPr lang="en-US" sz="2700" dirty="0" smtClean="0">
              <a:effectLst>
                <a:outerShdw blurRad="38100" dist="38100" dir="2700000" algn="tl">
                  <a:srgbClr val="000000">
                    <a:alpha val="43137"/>
                  </a:srgbClr>
                </a:outerShdw>
              </a:effectLst>
              <a:latin typeface="Comic Sans MS" pitchFamily="66" charset="0"/>
            </a:endParaRPr>
          </a:p>
          <a:p>
            <a:pPr marL="1737360" lvl="6" indent="0">
              <a:buFont typeface="Wingdings" pitchFamily="2" charset="2"/>
              <a:buChar char="q"/>
            </a:pPr>
            <a:r>
              <a:rPr lang="en-US" sz="2700" dirty="0" smtClean="0">
                <a:effectLst>
                  <a:outerShdw blurRad="38100" dist="38100" dir="2700000" algn="tl">
                    <a:srgbClr val="000000">
                      <a:alpha val="43137"/>
                    </a:srgbClr>
                  </a:outerShdw>
                </a:effectLst>
                <a:latin typeface="Comic Sans MS" pitchFamily="66" charset="0"/>
              </a:rPr>
              <a:t>Planning</a:t>
            </a:r>
          </a:p>
          <a:p>
            <a:pPr marL="1737360" lvl="6" indent="0">
              <a:buFont typeface="Wingdings" pitchFamily="2" charset="2"/>
              <a:buChar char="q"/>
            </a:pPr>
            <a:r>
              <a:rPr lang="en-US" sz="2700" dirty="0" smtClean="0">
                <a:effectLst>
                  <a:outerShdw blurRad="38100" dist="38100" dir="2700000" algn="tl">
                    <a:srgbClr val="000000">
                      <a:alpha val="43137"/>
                    </a:srgbClr>
                  </a:outerShdw>
                </a:effectLst>
                <a:latin typeface="Comic Sans MS" pitchFamily="66" charset="0"/>
              </a:rPr>
              <a:t>Organising </a:t>
            </a:r>
          </a:p>
          <a:p>
            <a:pPr marL="1737360" lvl="6" indent="0">
              <a:buFont typeface="Wingdings" pitchFamily="2" charset="2"/>
              <a:buChar char="q"/>
            </a:pPr>
            <a:r>
              <a:rPr lang="en-US" sz="2700" dirty="0" smtClean="0">
                <a:effectLst>
                  <a:outerShdw blurRad="38100" dist="38100" dir="2700000" algn="tl">
                    <a:srgbClr val="000000">
                      <a:alpha val="43137"/>
                    </a:srgbClr>
                  </a:outerShdw>
                </a:effectLst>
                <a:latin typeface="Comic Sans MS" pitchFamily="66" charset="0"/>
              </a:rPr>
              <a:t>Staffing</a:t>
            </a:r>
          </a:p>
          <a:p>
            <a:pPr marL="1737360" lvl="6" indent="0">
              <a:buFont typeface="Wingdings" pitchFamily="2" charset="2"/>
              <a:buChar char="q"/>
            </a:pPr>
            <a:r>
              <a:rPr lang="en-US" sz="2700" dirty="0" smtClean="0">
                <a:effectLst>
                  <a:outerShdw blurRad="38100" dist="38100" dir="2700000" algn="tl">
                    <a:srgbClr val="000000">
                      <a:alpha val="43137"/>
                    </a:srgbClr>
                  </a:outerShdw>
                </a:effectLst>
                <a:latin typeface="Comic Sans MS" pitchFamily="66" charset="0"/>
              </a:rPr>
              <a:t>Leading</a:t>
            </a:r>
          </a:p>
          <a:p>
            <a:pPr marL="1737360" lvl="6" indent="0">
              <a:buFont typeface="Wingdings" pitchFamily="2" charset="2"/>
              <a:buChar char="q"/>
            </a:pPr>
            <a:r>
              <a:rPr lang="en-US" sz="2700" dirty="0" smtClean="0">
                <a:effectLst>
                  <a:outerShdw blurRad="38100" dist="38100" dir="2700000" algn="tl">
                    <a:srgbClr val="000000">
                      <a:alpha val="43137"/>
                    </a:srgbClr>
                  </a:outerShdw>
                </a:effectLst>
                <a:latin typeface="Comic Sans MS" pitchFamily="66" charset="0"/>
              </a:rPr>
              <a:t>Coordinating</a:t>
            </a:r>
          </a:p>
          <a:p>
            <a:pPr marL="1737360" lvl="6" indent="0">
              <a:buFont typeface="Wingdings" pitchFamily="2" charset="2"/>
              <a:buChar char="q"/>
            </a:pPr>
            <a:r>
              <a:rPr lang="en-US" sz="2700" dirty="0" smtClean="0">
                <a:effectLst>
                  <a:outerShdw blurRad="38100" dist="38100" dir="2700000" algn="tl">
                    <a:srgbClr val="000000">
                      <a:alpha val="43137"/>
                    </a:srgbClr>
                  </a:outerShdw>
                </a:effectLst>
                <a:latin typeface="Comic Sans MS" pitchFamily="66" charset="0"/>
              </a:rPr>
              <a:t>Controlling</a:t>
            </a:r>
            <a:endParaRPr lang="en-US" sz="2700" dirty="0">
              <a:effectLst>
                <a:outerShdw blurRad="38100" dist="38100" dir="2700000" algn="tl">
                  <a:srgbClr val="000000">
                    <a:alpha val="43137"/>
                  </a:srgbClr>
                </a:outerShdw>
              </a:effectLst>
              <a:latin typeface="Comic Sans MS" pitchFamily="66" charset="0"/>
            </a:endParaRPr>
          </a:p>
        </p:txBody>
      </p:sp>
      <p:sp>
        <p:nvSpPr>
          <p:cNvPr id="3" name="Title 2"/>
          <p:cNvSpPr>
            <a:spLocks noGrp="1"/>
          </p:cNvSpPr>
          <p:nvPr>
            <p:ph type="title"/>
          </p:nvPr>
        </p:nvSpPr>
        <p:spPr>
          <a:xfrm>
            <a:off x="457200" y="152400"/>
            <a:ext cx="8229600" cy="838200"/>
          </a:xfrm>
        </p:spPr>
        <p:txBody>
          <a:bodyPr>
            <a:normAutofit/>
          </a:bodyPr>
          <a:lstStyle/>
          <a:p>
            <a:r>
              <a:rPr sz="3800" b="1" smtClean="0">
                <a:effectLst>
                  <a:outerShdw blurRad="38100" dist="38100" dir="2700000" algn="tl">
                    <a:srgbClr val="000000">
                      <a:alpha val="43137"/>
                    </a:srgbClr>
                  </a:outerShdw>
                </a:effectLst>
                <a:latin typeface="Comic Sans MS" pitchFamily="66" charset="0"/>
              </a:rPr>
              <a:t>MANAGERIAL FUNCTIONS</a:t>
            </a:r>
            <a:endParaRPr lang="en-US" sz="3800" b="1" dirty="0">
              <a:effectLst>
                <a:outerShdw blurRad="38100" dist="38100" dir="2700000" algn="tl">
                  <a:srgbClr val="000000">
                    <a:alpha val="43137"/>
                  </a:srgbClr>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52400"/>
            <a:ext cx="8610600" cy="6553200"/>
          </a:xfrm>
        </p:spPr>
        <p:txBody>
          <a:bodyPr>
            <a:noAutofit/>
          </a:bodyPr>
          <a:lstStyle/>
          <a:p>
            <a:pPr>
              <a:buBlip>
                <a:blip r:embed="rId2"/>
              </a:buBlip>
            </a:pPr>
            <a:r>
              <a:rPr lang="en-US" sz="2650" u="sng" dirty="0" smtClean="0">
                <a:effectLst>
                  <a:outerShdw blurRad="38100" dist="38100" dir="2700000" algn="tl">
                    <a:srgbClr val="000000">
                      <a:alpha val="43137"/>
                    </a:srgbClr>
                  </a:outerShdw>
                </a:effectLst>
                <a:latin typeface="Comic Sans MS" pitchFamily="66" charset="0"/>
              </a:rPr>
              <a:t>Planning</a:t>
            </a:r>
          </a:p>
          <a:p>
            <a:pPr marL="0" indent="0">
              <a:buNone/>
            </a:pPr>
            <a:r>
              <a:rPr lang="en-US" sz="2650" dirty="0" smtClean="0">
                <a:effectLst>
                  <a:outerShdw blurRad="38100" dist="38100" dir="2700000" algn="tl">
                    <a:srgbClr val="000000">
                      <a:alpha val="43137"/>
                    </a:srgbClr>
                  </a:outerShdw>
                </a:effectLst>
                <a:latin typeface="Comic Sans MS" pitchFamily="66" charset="0"/>
              </a:rPr>
              <a:t>This is the first function of a manager. It is a mental process that entails setting of objectives during a future time period and determining the means and methods of accomplishing the set objectives. </a:t>
            </a:r>
          </a:p>
          <a:p>
            <a:pPr marL="0" indent="0">
              <a:buFont typeface="Wingdings" pitchFamily="2" charset="2"/>
              <a:buChar char="ü"/>
            </a:pPr>
            <a:r>
              <a:rPr lang="en-US" sz="2650" dirty="0" smtClean="0">
                <a:effectLst>
                  <a:outerShdw blurRad="38100" dist="38100" dir="2700000" algn="tl">
                    <a:srgbClr val="000000">
                      <a:alpha val="43137"/>
                    </a:srgbClr>
                  </a:outerShdw>
                </a:effectLst>
                <a:latin typeface="Comic Sans MS" pitchFamily="66" charset="0"/>
              </a:rPr>
              <a:t>Planning is future oriented and it determines an organisation’s direction.</a:t>
            </a:r>
          </a:p>
          <a:p>
            <a:pPr marL="0" indent="0">
              <a:buFont typeface="Wingdings" pitchFamily="2" charset="2"/>
              <a:buChar char="ü"/>
            </a:pPr>
            <a:r>
              <a:rPr lang="en-US" sz="2650" dirty="0" smtClean="0">
                <a:effectLst>
                  <a:outerShdw blurRad="38100" dist="38100" dir="2700000" algn="tl">
                    <a:srgbClr val="000000">
                      <a:alpha val="43137"/>
                    </a:srgbClr>
                  </a:outerShdw>
                </a:effectLst>
                <a:latin typeface="Comic Sans MS" pitchFamily="66" charset="0"/>
              </a:rPr>
              <a:t>It is a rational and systematic way of making decisions today that will affect the future of the company.</a:t>
            </a:r>
          </a:p>
          <a:p>
            <a:pPr marL="0" indent="0">
              <a:buFont typeface="Wingdings" pitchFamily="2" charset="2"/>
              <a:buChar char="ü"/>
            </a:pPr>
            <a:r>
              <a:rPr lang="en-US" sz="2650" dirty="0" smtClean="0">
                <a:effectLst>
                  <a:outerShdw blurRad="38100" dist="38100" dir="2700000" algn="tl">
                    <a:srgbClr val="000000">
                      <a:alpha val="43137"/>
                    </a:srgbClr>
                  </a:outerShdw>
                </a:effectLst>
                <a:latin typeface="Comic Sans MS" pitchFamily="66" charset="0"/>
              </a:rPr>
              <a:t>It is a bridge between the present and future.</a:t>
            </a:r>
          </a:p>
          <a:p>
            <a:pPr marL="0" indent="0">
              <a:buNone/>
            </a:pPr>
            <a:r>
              <a:rPr lang="en-US" sz="2650" dirty="0" smtClean="0">
                <a:effectLst>
                  <a:outerShdw blurRad="38100" dist="38100" dir="2700000" algn="tl">
                    <a:srgbClr val="000000">
                      <a:alpha val="43137"/>
                    </a:srgbClr>
                  </a:outerShdw>
                </a:effectLst>
                <a:latin typeface="Comic Sans MS" pitchFamily="66" charset="0"/>
              </a:rPr>
              <a:t>Planning is not a single event, with a clear beginning and end.</a:t>
            </a:r>
          </a:p>
          <a:p>
            <a:pPr marL="0" indent="0">
              <a:buFont typeface="Wingdings" pitchFamily="2" charset="2"/>
              <a:buChar char="ü"/>
            </a:pPr>
            <a:r>
              <a:rPr lang="en-US" sz="2650" dirty="0" smtClean="0">
                <a:effectLst>
                  <a:outerShdw blurRad="38100" dist="38100" dir="2700000" algn="tl">
                    <a:srgbClr val="000000">
                      <a:alpha val="43137"/>
                    </a:srgbClr>
                  </a:outerShdw>
                </a:effectLst>
                <a:latin typeface="Comic Sans MS" pitchFamily="66" charset="0"/>
              </a:rPr>
              <a:t>It is an ongoing process that adapts to the changing environment.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6324600"/>
          </a:xfrm>
        </p:spPr>
        <p:txBody>
          <a:bodyPr>
            <a:normAutofit/>
          </a:bodyPr>
          <a:lstStyle/>
          <a:p>
            <a:pPr marL="166688" indent="-166688">
              <a:buBlip>
                <a:blip r:embed="rId2"/>
              </a:buBlip>
            </a:pPr>
            <a:r>
              <a:rPr lang="en-US" sz="2700" dirty="0" smtClean="0">
                <a:effectLst>
                  <a:outerShdw blurRad="38100" dist="38100" dir="2700000" algn="tl">
                    <a:srgbClr val="000000">
                      <a:alpha val="43137"/>
                    </a:srgbClr>
                  </a:outerShdw>
                </a:effectLst>
                <a:latin typeface="Comic Sans MS" pitchFamily="66" charset="0"/>
              </a:rPr>
              <a:t> </a:t>
            </a:r>
            <a:r>
              <a:rPr lang="en-US" sz="2700" u="sng" dirty="0" smtClean="0">
                <a:effectLst>
                  <a:outerShdw blurRad="38100" dist="38100" dir="2700000" algn="tl">
                    <a:srgbClr val="000000">
                      <a:alpha val="43137"/>
                    </a:srgbClr>
                  </a:outerShdw>
                </a:effectLst>
                <a:latin typeface="Comic Sans MS" pitchFamily="66" charset="0"/>
              </a:rPr>
              <a:t>Organising</a:t>
            </a:r>
          </a:p>
          <a:p>
            <a:pPr marL="0" indent="0">
              <a:buNone/>
            </a:pPr>
            <a:r>
              <a:rPr lang="en-US" sz="2700" dirty="0" smtClean="0">
                <a:effectLst>
                  <a:outerShdw blurRad="38100" dist="38100" dir="2700000" algn="tl">
                    <a:srgbClr val="000000">
                      <a:alpha val="43137"/>
                    </a:srgbClr>
                  </a:outerShdw>
                </a:effectLst>
                <a:latin typeface="Comic Sans MS" pitchFamily="66" charset="0"/>
              </a:rPr>
              <a:t>Once the manager has established the objectives and prepared the course of actions for the realisation of the objectives, the next logical step is to organise.</a:t>
            </a:r>
          </a:p>
          <a:p>
            <a:pPr marL="0" indent="0">
              <a:buNone/>
            </a:pPr>
            <a:r>
              <a:rPr lang="en-US" sz="2700" dirty="0" smtClean="0">
                <a:effectLst>
                  <a:outerShdw blurRad="38100" dist="38100" dir="2700000" algn="tl">
                    <a:srgbClr val="000000">
                      <a:alpha val="43137"/>
                    </a:srgbClr>
                  </a:outerShdw>
                </a:effectLst>
                <a:latin typeface="Comic Sans MS" pitchFamily="66" charset="0"/>
              </a:rPr>
              <a:t>Organising essentially means arranging men, materials and machines into the best possible relationships for the attainment of organisational goals. It involves the design and development of an organisation that will be able to carryout the plans successfully.</a:t>
            </a:r>
          </a:p>
          <a:p>
            <a:pPr marL="0" indent="0">
              <a:buNone/>
            </a:pPr>
            <a:r>
              <a:rPr lang="en-US" sz="2700" dirty="0" smtClean="0">
                <a:effectLst>
                  <a:outerShdw blurRad="38100" dist="38100" dir="2700000" algn="tl">
                    <a:srgbClr val="000000">
                      <a:alpha val="43137"/>
                    </a:srgbClr>
                  </a:outerShdw>
                </a:effectLst>
                <a:latin typeface="Comic Sans MS" pitchFamily="66" charset="0"/>
              </a:rPr>
              <a:t>Simply put, it is the process of grouping and assigning activities and providing the necessary authority to carryout the activities.</a:t>
            </a:r>
          </a:p>
          <a:p>
            <a:pPr>
              <a:buBlip>
                <a:blip r:embed="rId2"/>
              </a:buBlip>
            </a:pPr>
            <a:endParaRPr lang="en-US" sz="2700" dirty="0">
              <a:latin typeface="Comic Sans MS" pitchFamily="66"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6324600"/>
          </a:xfrm>
        </p:spPr>
        <p:txBody>
          <a:bodyPr>
            <a:normAutofit/>
          </a:bodyPr>
          <a:lstStyle/>
          <a:p>
            <a:pPr>
              <a:buNone/>
            </a:pPr>
            <a:r>
              <a:rPr lang="en-US" sz="2700" dirty="0" smtClean="0">
                <a:effectLst>
                  <a:outerShdw blurRad="38100" dist="38100" dir="2700000" algn="tl">
                    <a:srgbClr val="000000">
                      <a:alpha val="43137"/>
                    </a:srgbClr>
                  </a:outerShdw>
                </a:effectLst>
                <a:latin typeface="Comic Sans MS" pitchFamily="66" charset="0"/>
              </a:rPr>
              <a:t>The function of </a:t>
            </a:r>
            <a:r>
              <a:rPr lang="en-US" sz="2700" dirty="0" err="1" smtClean="0">
                <a:effectLst>
                  <a:outerShdw blurRad="38100" dist="38100" dir="2700000" algn="tl">
                    <a:srgbClr val="000000">
                      <a:alpha val="43137"/>
                    </a:srgbClr>
                  </a:outerShdw>
                </a:effectLst>
                <a:latin typeface="Comic Sans MS" pitchFamily="66" charset="0"/>
              </a:rPr>
              <a:t>organising</a:t>
            </a:r>
            <a:r>
              <a:rPr lang="en-US" sz="2700" dirty="0" smtClean="0">
                <a:effectLst>
                  <a:outerShdw blurRad="38100" dist="38100" dir="2700000" algn="tl">
                    <a:srgbClr val="000000">
                      <a:alpha val="43137"/>
                    </a:srgbClr>
                  </a:outerShdw>
                </a:effectLst>
                <a:latin typeface="Comic Sans MS" pitchFamily="66" charset="0"/>
              </a:rPr>
              <a:t> involves:</a:t>
            </a:r>
          </a:p>
          <a:p>
            <a:pPr>
              <a:buFont typeface="Wingdings" pitchFamily="2" charset="2"/>
              <a:buChar char="ü"/>
            </a:pPr>
            <a:r>
              <a:rPr lang="en-US" sz="2700" dirty="0" smtClean="0">
                <a:effectLst>
                  <a:outerShdw blurRad="38100" dist="38100" dir="2700000" algn="tl">
                    <a:srgbClr val="000000">
                      <a:alpha val="43137"/>
                    </a:srgbClr>
                  </a:outerShdw>
                </a:effectLst>
                <a:latin typeface="Comic Sans MS" pitchFamily="66" charset="0"/>
              </a:rPr>
              <a:t>Identifying the tasks/activities that need to be done in order to reach the company’s goals;</a:t>
            </a:r>
          </a:p>
          <a:p>
            <a:pPr>
              <a:buFont typeface="Wingdings" pitchFamily="2" charset="2"/>
              <a:buChar char="ü"/>
            </a:pPr>
            <a:r>
              <a:rPr lang="en-US" sz="2700" dirty="0" smtClean="0">
                <a:effectLst>
                  <a:outerShdw blurRad="38100" dist="38100" dir="2700000" algn="tl">
                    <a:srgbClr val="000000">
                      <a:alpha val="43137"/>
                    </a:srgbClr>
                  </a:outerShdw>
                </a:effectLst>
                <a:latin typeface="Comic Sans MS" pitchFamily="66" charset="0"/>
              </a:rPr>
              <a:t>Assigning these tasks/activities to the proper personnel; </a:t>
            </a:r>
          </a:p>
          <a:p>
            <a:pPr>
              <a:buFont typeface="Wingdings" pitchFamily="2" charset="2"/>
              <a:buChar char="ü"/>
            </a:pPr>
            <a:r>
              <a:rPr lang="en-US" sz="2700" dirty="0" smtClean="0">
                <a:effectLst>
                  <a:outerShdw blurRad="38100" dist="38100" dir="2700000" algn="tl">
                    <a:srgbClr val="000000">
                      <a:alpha val="43137"/>
                    </a:srgbClr>
                  </a:outerShdw>
                </a:effectLst>
                <a:latin typeface="Comic Sans MS" pitchFamily="66" charset="0"/>
              </a:rPr>
              <a:t>Delegating the necessary authority to carryout these activities in a coordinated and cohesive manner.</a:t>
            </a:r>
          </a:p>
          <a:p>
            <a:pPr>
              <a:buFont typeface="Wingdings" pitchFamily="2" charset="2"/>
              <a:buChar char="ü"/>
            </a:pPr>
            <a:endParaRPr lang="en-US" sz="2700" dirty="0" smtClean="0">
              <a:effectLst>
                <a:outerShdw blurRad="38100" dist="38100" dir="2700000" algn="tl">
                  <a:srgbClr val="000000">
                    <a:alpha val="43137"/>
                  </a:srgbClr>
                </a:outerShdw>
              </a:effectLst>
              <a:latin typeface="Comic Sans MS" pitchFamily="66" charset="0"/>
            </a:endParaRPr>
          </a:p>
          <a:p>
            <a:pPr marL="747713" lvl="3" indent="0">
              <a:buNone/>
            </a:pPr>
            <a:r>
              <a:rPr lang="en-US" sz="2400" i="1" dirty="0" smtClean="0">
                <a:solidFill>
                  <a:schemeClr val="accent2">
                    <a:lumMod val="75000"/>
                  </a:schemeClr>
                </a:solidFill>
                <a:effectLst>
                  <a:outerShdw blurRad="38100" dist="38100" dir="2700000" algn="tl">
                    <a:srgbClr val="000000">
                      <a:alpha val="43137"/>
                    </a:srgbClr>
                  </a:outerShdw>
                </a:effectLst>
                <a:latin typeface="Comic Sans MS" pitchFamily="66" charset="0"/>
                <a:sym typeface="Wingdings 2"/>
              </a:rPr>
              <a:t></a:t>
            </a:r>
            <a:r>
              <a:rPr lang="en-US" sz="2400" i="1" dirty="0" smtClean="0">
                <a:effectLst>
                  <a:outerShdw blurRad="38100" dist="38100" dir="2700000" algn="tl">
                    <a:srgbClr val="000000">
                      <a:alpha val="43137"/>
                    </a:srgbClr>
                  </a:outerShdw>
                </a:effectLst>
                <a:latin typeface="Comic Sans MS" pitchFamily="66" charset="0"/>
              </a:rPr>
              <a:t>Therefore</a:t>
            </a:r>
            <a:r>
              <a:rPr lang="en-US" sz="2400" i="1" dirty="0" smtClean="0">
                <a:effectLst>
                  <a:outerShdw blurRad="38100" dist="38100" dir="2700000" algn="tl">
                    <a:srgbClr val="000000">
                      <a:alpha val="43137"/>
                    </a:srgbClr>
                  </a:outerShdw>
                </a:effectLst>
                <a:latin typeface="Comic Sans MS" pitchFamily="66" charset="0"/>
              </a:rPr>
              <a:t>, </a:t>
            </a:r>
            <a:r>
              <a:rPr lang="en-US" sz="2400" i="1" dirty="0" err="1" smtClean="0">
                <a:effectLst>
                  <a:outerShdw blurRad="38100" dist="38100" dir="2700000" algn="tl">
                    <a:srgbClr val="000000">
                      <a:alpha val="43137"/>
                    </a:srgbClr>
                  </a:outerShdw>
                </a:effectLst>
                <a:latin typeface="Comic Sans MS" pitchFamily="66" charset="0"/>
              </a:rPr>
              <a:t>organising</a:t>
            </a:r>
            <a:r>
              <a:rPr lang="en-US" sz="2400" i="1" dirty="0" smtClean="0">
                <a:effectLst>
                  <a:outerShdw blurRad="38100" dist="38100" dir="2700000" algn="tl">
                    <a:srgbClr val="000000">
                      <a:alpha val="43137"/>
                    </a:srgbClr>
                  </a:outerShdw>
                </a:effectLst>
                <a:latin typeface="Comic Sans MS" pitchFamily="66" charset="0"/>
              </a:rPr>
              <a:t> involves arranging tasks, people and other resources to achieve a goal and assigning responsibility for task accomplishment.</a:t>
            </a:r>
            <a:endParaRPr lang="en-US" sz="2400" i="1" dirty="0">
              <a:effectLst>
                <a:outerShdw blurRad="38100" dist="38100" dir="2700000" algn="tl">
                  <a:srgbClr val="000000">
                    <a:alpha val="43137"/>
                  </a:srgbClr>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6400800"/>
          </a:xfrm>
        </p:spPr>
        <p:txBody>
          <a:bodyPr>
            <a:normAutofit/>
          </a:bodyPr>
          <a:lstStyle/>
          <a:p>
            <a:pPr>
              <a:buBlip>
                <a:blip r:embed="rId2"/>
              </a:buBlip>
            </a:pPr>
            <a:r>
              <a:rPr lang="en-US" sz="2700" u="sng" dirty="0" smtClean="0">
                <a:effectLst>
                  <a:outerShdw blurRad="38100" dist="38100" dir="2700000" algn="tl">
                    <a:srgbClr val="000000">
                      <a:alpha val="43137"/>
                    </a:srgbClr>
                  </a:outerShdw>
                </a:effectLst>
                <a:latin typeface="Comic Sans MS" pitchFamily="66" charset="0"/>
              </a:rPr>
              <a:t>Staffing</a:t>
            </a:r>
          </a:p>
          <a:p>
            <a:pPr marL="0" indent="0">
              <a:buNone/>
            </a:pPr>
            <a:r>
              <a:rPr lang="en-US" sz="2700" dirty="0" smtClean="0">
                <a:effectLst>
                  <a:outerShdw blurRad="38100" dist="38100" dir="2700000" algn="tl">
                    <a:srgbClr val="000000">
                      <a:alpha val="43137"/>
                    </a:srgbClr>
                  </a:outerShdw>
                </a:effectLst>
                <a:latin typeface="Comic Sans MS" pitchFamily="66" charset="0"/>
              </a:rPr>
              <a:t>Keeping the jobs filled with right people is a crucial task that must be expertly performed by the manager at every level. This is where staffing comes to play.</a:t>
            </a:r>
          </a:p>
          <a:p>
            <a:pPr marL="0" indent="0">
              <a:buNone/>
            </a:pPr>
            <a:r>
              <a:rPr lang="en-US" sz="2700" dirty="0" smtClean="0">
                <a:effectLst>
                  <a:outerShdw blurRad="38100" dist="38100" dir="2700000" algn="tl">
                    <a:srgbClr val="000000">
                      <a:alpha val="43137"/>
                    </a:srgbClr>
                  </a:outerShdw>
                </a:effectLst>
                <a:latin typeface="Comic Sans MS" pitchFamily="66" charset="0"/>
              </a:rPr>
              <a:t>Staffing is the process of recruiting, selecting, placing and training of qualified personnel for the organisation’s work.</a:t>
            </a:r>
          </a:p>
          <a:p>
            <a:pPr marL="0" indent="0">
              <a:buNone/>
            </a:pPr>
            <a:r>
              <a:rPr lang="en-US" sz="2700" dirty="0" smtClean="0">
                <a:effectLst>
                  <a:outerShdw blurRad="38100" dist="38100" dir="2700000" algn="tl">
                    <a:srgbClr val="000000">
                      <a:alpha val="43137"/>
                    </a:srgbClr>
                  </a:outerShdw>
                </a:effectLst>
                <a:latin typeface="Comic Sans MS" pitchFamily="66" charset="0"/>
              </a:rPr>
              <a:t>Asides recruiting and training, it involves developing people who can contribute to the </a:t>
            </a:r>
            <a:r>
              <a:rPr lang="en-US" sz="2700" dirty="0" err="1" smtClean="0">
                <a:effectLst>
                  <a:outerShdw blurRad="38100" dist="38100" dir="2700000" algn="tl">
                    <a:srgbClr val="000000">
                      <a:alpha val="43137"/>
                    </a:srgbClr>
                  </a:outerShdw>
                </a:effectLst>
                <a:latin typeface="Comic Sans MS" pitchFamily="66" charset="0"/>
              </a:rPr>
              <a:t>organised</a:t>
            </a:r>
            <a:r>
              <a:rPr lang="en-US" sz="2700" dirty="0" smtClean="0">
                <a:effectLst>
                  <a:outerShdw blurRad="38100" dist="38100" dir="2700000" algn="tl">
                    <a:srgbClr val="000000">
                      <a:alpha val="43137"/>
                    </a:srgbClr>
                  </a:outerShdw>
                </a:effectLst>
                <a:latin typeface="Comic Sans MS" pitchFamily="66" charset="0"/>
              </a:rPr>
              <a:t> effort.</a:t>
            </a:r>
          </a:p>
          <a:p>
            <a:pPr marL="0" indent="0">
              <a:buNone/>
            </a:pPr>
            <a:endParaRPr lang="en-US" sz="2700" dirty="0" smtClean="0">
              <a:effectLst>
                <a:outerShdw blurRad="38100" dist="38100" dir="2700000" algn="tl">
                  <a:srgbClr val="000000">
                    <a:alpha val="43137"/>
                  </a:srgbClr>
                </a:outerShdw>
              </a:effectLst>
              <a:latin typeface="Comic Sans MS" pitchFamily="66" charset="0"/>
            </a:endParaRPr>
          </a:p>
          <a:p>
            <a:pPr marL="0" indent="0">
              <a:buNone/>
            </a:pPr>
            <a:endParaRPr lang="en-US" sz="2700" dirty="0">
              <a:effectLst>
                <a:outerShdw blurRad="38100" dist="38100" dir="2700000" algn="tl">
                  <a:srgbClr val="000000">
                    <a:alpha val="43137"/>
                  </a:srgbClr>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6324600"/>
          </a:xfrm>
        </p:spPr>
        <p:txBody>
          <a:bodyPr>
            <a:normAutofit/>
          </a:bodyPr>
          <a:lstStyle/>
          <a:p>
            <a:pPr>
              <a:buBlip>
                <a:blip r:embed="rId3"/>
              </a:buBlip>
            </a:pPr>
            <a:r>
              <a:rPr lang="en-US" sz="2700" u="sng" dirty="0" smtClean="0">
                <a:effectLst>
                  <a:outerShdw blurRad="38100" dist="38100" dir="2700000" algn="tl">
                    <a:srgbClr val="000000">
                      <a:alpha val="43137"/>
                    </a:srgbClr>
                  </a:outerShdw>
                </a:effectLst>
                <a:latin typeface="Comic Sans MS" pitchFamily="66" charset="0"/>
              </a:rPr>
              <a:t>Leading</a:t>
            </a:r>
          </a:p>
          <a:p>
            <a:pPr marL="0" indent="0">
              <a:buNone/>
            </a:pPr>
            <a:r>
              <a:rPr lang="en-US" sz="2700" dirty="0" smtClean="0">
                <a:effectLst>
                  <a:outerShdw blurRad="38100" dist="38100" dir="2700000" algn="tl">
                    <a:srgbClr val="000000">
                      <a:alpha val="43137"/>
                    </a:srgbClr>
                  </a:outerShdw>
                </a:effectLst>
                <a:latin typeface="Comic Sans MS" pitchFamily="66" charset="0"/>
              </a:rPr>
              <a:t>Leading, otherwise known as Directing, is the process of influencing people so that they will contribute to organisational and group goals. Leading can be broken down into 3 sub-divisions:-</a:t>
            </a:r>
          </a:p>
          <a:p>
            <a:pPr marL="0" indent="0">
              <a:buNone/>
            </a:pPr>
            <a:r>
              <a:rPr lang="en-US"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t>
            </a:r>
            <a:r>
              <a:rPr lang="en-US" sz="2700" dirty="0" smtClean="0">
                <a:effectLst>
                  <a:outerShdw blurRad="38100" dist="38100" dir="2700000" algn="tl">
                    <a:srgbClr val="000000">
                      <a:alpha val="43137"/>
                    </a:srgbClr>
                  </a:outerShdw>
                </a:effectLst>
                <a:latin typeface="Comic Sans MS" pitchFamily="66" charset="0"/>
              </a:rPr>
              <a:t>Communication 	</a:t>
            </a:r>
            <a:r>
              <a:rPr lang="en-US"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t>
            </a:r>
            <a:r>
              <a:rPr lang="en-US" sz="2700" dirty="0" smtClean="0">
                <a:effectLst>
                  <a:outerShdw blurRad="38100" dist="38100" dir="2700000" algn="tl">
                    <a:srgbClr val="000000">
                      <a:alpha val="43137"/>
                    </a:srgbClr>
                  </a:outerShdw>
                </a:effectLst>
                <a:latin typeface="Comic Sans MS" pitchFamily="66" charset="0"/>
              </a:rPr>
              <a:t>Motivation  </a:t>
            </a:r>
            <a:r>
              <a:rPr lang="en-US"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t>
            </a:r>
            <a:r>
              <a:rPr lang="en-US" sz="2700" dirty="0" smtClean="0">
                <a:effectLst>
                  <a:outerShdw blurRad="38100" dist="38100" dir="2700000" algn="tl">
                    <a:srgbClr val="000000">
                      <a:alpha val="43137"/>
                    </a:srgbClr>
                  </a:outerShdw>
                </a:effectLst>
                <a:latin typeface="Comic Sans MS" pitchFamily="66" charset="0"/>
              </a:rPr>
              <a:t>Supervision</a:t>
            </a:r>
            <a:endParaRPr lang="en-US" sz="2700" dirty="0" smtClean="0">
              <a:solidFill>
                <a:schemeClr val="accent2">
                  <a:lumMod val="75000"/>
                </a:schemeClr>
              </a:solidFill>
              <a:effectLst>
                <a:outerShdw blurRad="38100" dist="38100" dir="2700000" algn="tl">
                  <a:srgbClr val="000000">
                    <a:alpha val="43137"/>
                  </a:srgbClr>
                </a:outerShdw>
              </a:effectLst>
              <a:latin typeface="Comic Sans MS" pitchFamily="66" charset="0"/>
            </a:endParaRPr>
          </a:p>
          <a:p>
            <a:pPr marL="0" indent="0">
              <a:buNone/>
            </a:pPr>
            <a:endParaRPr lang="en-US" sz="2700" dirty="0" smtClean="0">
              <a:effectLst>
                <a:outerShdw blurRad="38100" dist="38100" dir="2700000" algn="tl">
                  <a:srgbClr val="000000">
                    <a:alpha val="43137"/>
                  </a:srgbClr>
                </a:outerShdw>
              </a:effectLst>
              <a:latin typeface="Comic Sans MS" pitchFamily="66" charset="0"/>
            </a:endParaRPr>
          </a:p>
          <a:p>
            <a:pPr marL="0" indent="0">
              <a:buNone/>
            </a:pPr>
            <a:r>
              <a:rPr lang="en-US" sz="2700" dirty="0" smtClean="0">
                <a:effectLst>
                  <a:outerShdw blurRad="38100" dist="38100" dir="2700000" algn="tl">
                    <a:srgbClr val="000000">
                      <a:alpha val="43137"/>
                    </a:srgbClr>
                  </a:outerShdw>
                </a:effectLst>
                <a:latin typeface="Comic Sans MS" pitchFamily="66" charset="0"/>
              </a:rPr>
              <a:t> It involves a process of informing subordinates on what to do </a:t>
            </a:r>
            <a:r>
              <a:rPr lang="en-US" sz="2200" i="1" spc="-3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(COMMUNICATION)</a:t>
            </a:r>
            <a:r>
              <a:rPr lang="en-US" sz="2200" i="1" spc="-300" dirty="0" smtClean="0">
                <a:effectLst>
                  <a:outerShdw blurRad="38100" dist="38100" dir="2700000" algn="tl">
                    <a:srgbClr val="000000">
                      <a:alpha val="43137"/>
                    </a:srgbClr>
                  </a:outerShdw>
                </a:effectLst>
                <a:latin typeface="Comic Sans MS" pitchFamily="66" charset="0"/>
              </a:rPr>
              <a:t>,</a:t>
            </a:r>
            <a:r>
              <a:rPr lang="en-US" sz="2700" dirty="0" smtClean="0">
                <a:effectLst>
                  <a:outerShdw blurRad="38100" dist="38100" dir="2700000" algn="tl">
                    <a:srgbClr val="000000">
                      <a:alpha val="43137"/>
                    </a:srgbClr>
                  </a:outerShdw>
                </a:effectLst>
                <a:latin typeface="Comic Sans MS" pitchFamily="66" charset="0"/>
              </a:rPr>
              <a:t> ensuring that they know how to do it </a:t>
            </a:r>
            <a:r>
              <a:rPr lang="en-US" sz="2200" i="1" spc="-3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(SUPERVISION) </a:t>
            </a:r>
            <a:r>
              <a:rPr lang="en-US" sz="2700" dirty="0" smtClean="0">
                <a:effectLst>
                  <a:outerShdw blurRad="38100" dist="38100" dir="2700000" algn="tl">
                    <a:srgbClr val="000000">
                      <a:alpha val="43137"/>
                    </a:srgbClr>
                  </a:outerShdw>
                </a:effectLst>
                <a:latin typeface="Comic Sans MS" pitchFamily="66" charset="0"/>
              </a:rPr>
              <a:t>, assist them to improve their skills and create a good work environment for them </a:t>
            </a:r>
            <a:r>
              <a:rPr lang="en-US" sz="2200" i="1" spc="-3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(MOTIVATION)</a:t>
            </a:r>
            <a:r>
              <a:rPr lang="en-US" sz="22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t>
            </a:r>
            <a:r>
              <a:rPr lang="en-US" sz="2700" dirty="0" smtClean="0">
                <a:effectLst>
                  <a:outerShdw blurRad="38100" dist="38100" dir="2700000" algn="tl">
                    <a:srgbClr val="000000">
                      <a:alpha val="43137"/>
                    </a:srgbClr>
                  </a:outerShdw>
                </a:effectLst>
                <a:latin typeface="Comic Sans MS" pitchFamily="66" charset="0"/>
              </a:rPr>
              <a:t>to accomplish the pre-determined goals of the organisation in a more efficient and effective way.</a:t>
            </a:r>
            <a:endParaRPr lang="en-US" sz="2700" dirty="0">
              <a:effectLst>
                <a:outerShdw blurRad="38100" dist="38100" dir="2700000" algn="tl">
                  <a:srgbClr val="000000">
                    <a:alpha val="43137"/>
                  </a:srgbClr>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648200"/>
          </a:xfrm>
        </p:spPr>
        <p:txBody>
          <a:bodyPr>
            <a:normAutofit/>
          </a:bodyPr>
          <a:lstStyle/>
          <a:p>
            <a:pPr>
              <a:buBlip>
                <a:blip r:embed="rId2"/>
              </a:buBlip>
            </a:pPr>
            <a:r>
              <a:rPr lang="en-US" sz="2700" dirty="0" smtClean="0">
                <a:effectLst>
                  <a:outerShdw blurRad="38100" dist="38100" dir="2700000" algn="tl">
                    <a:srgbClr val="000000">
                      <a:alpha val="43137"/>
                    </a:srgbClr>
                  </a:outerShdw>
                </a:effectLst>
                <a:latin typeface="Comic Sans MS" pitchFamily="66" charset="0"/>
              </a:rPr>
              <a:t>For ease in achieving the desired objectives of every human activities such as those pertaining to an organisation, family, community or any religious affiliation, good management practices must be put in place.</a:t>
            </a:r>
          </a:p>
          <a:p>
            <a:pPr>
              <a:buNone/>
            </a:pPr>
            <a:endParaRPr lang="en-US" sz="2700" dirty="0" smtClean="0">
              <a:effectLst>
                <a:outerShdw blurRad="38100" dist="38100" dir="2700000" algn="tl">
                  <a:srgbClr val="000000">
                    <a:alpha val="43137"/>
                  </a:srgbClr>
                </a:outerShdw>
              </a:effectLst>
              <a:latin typeface="Comic Sans MS" pitchFamily="66" charset="0"/>
            </a:endParaRPr>
          </a:p>
          <a:p>
            <a:pPr>
              <a:buBlip>
                <a:blip r:embed="rId2"/>
              </a:buBlip>
            </a:pPr>
            <a:r>
              <a:rPr lang="en-US" sz="2700" dirty="0" smtClean="0">
                <a:effectLst>
                  <a:outerShdw blurRad="38100" dist="38100" dir="2700000" algn="tl">
                    <a:srgbClr val="000000">
                      <a:alpha val="43137"/>
                    </a:srgbClr>
                  </a:outerShdw>
                </a:effectLst>
                <a:latin typeface="Comic Sans MS" pitchFamily="66" charset="0"/>
              </a:rPr>
              <a:t>Thus, good management is critical for the realisation of individual and organisational goals and objectives.</a:t>
            </a:r>
          </a:p>
          <a:p>
            <a:pPr>
              <a:buNone/>
            </a:pPr>
            <a:endParaRPr lang="en-US" sz="2700" dirty="0" smtClean="0">
              <a:effectLst>
                <a:outerShdw blurRad="38100" dist="38100" dir="2700000" algn="tl">
                  <a:srgbClr val="000000">
                    <a:alpha val="43137"/>
                  </a:srgbClr>
                </a:outerShdw>
              </a:effectLst>
              <a:latin typeface="Comic Sans MS" pitchFamily="66" charset="0"/>
            </a:endParaRPr>
          </a:p>
          <a:p>
            <a:pPr>
              <a:buNone/>
            </a:pPr>
            <a:endParaRPr lang="en-US" sz="2700" dirty="0">
              <a:effectLst>
                <a:outerShdw blurRad="38100" dist="38100" dir="2700000" algn="tl">
                  <a:srgbClr val="000000">
                    <a:alpha val="43137"/>
                  </a:srgbClr>
                </a:outerShdw>
              </a:effectLst>
              <a:latin typeface="Comic Sans MS" pitchFamily="66" charset="0"/>
            </a:endParaRPr>
          </a:p>
        </p:txBody>
      </p:sp>
      <p:sp>
        <p:nvSpPr>
          <p:cNvPr id="3" name="Title 2"/>
          <p:cNvSpPr>
            <a:spLocks noGrp="1"/>
          </p:cNvSpPr>
          <p:nvPr>
            <p:ph type="title"/>
          </p:nvPr>
        </p:nvSpPr>
        <p:spPr>
          <a:xfrm>
            <a:off x="457200" y="152400"/>
            <a:ext cx="8229600" cy="990600"/>
          </a:xfrm>
        </p:spPr>
        <p:txBody>
          <a:bodyPr>
            <a:normAutofit/>
          </a:bodyPr>
          <a:lstStyle/>
          <a:p>
            <a:pPr algn="ctr"/>
            <a:r>
              <a:rPr sz="3800" b="1" smtClean="0">
                <a:effectLst>
                  <a:outerShdw blurRad="38100" dist="38100" dir="2700000" algn="tl">
                    <a:srgbClr val="000000">
                      <a:alpha val="43137"/>
                    </a:srgbClr>
                  </a:outerShdw>
                </a:effectLst>
                <a:latin typeface="Comic Sans MS" pitchFamily="66" charset="0"/>
              </a:rPr>
              <a:t>INTRODUCTION</a:t>
            </a:r>
            <a:endParaRPr lang="en-US" sz="3800" b="1" dirty="0">
              <a:effectLst>
                <a:outerShdw blurRad="38100" dist="38100" dir="2700000" algn="tl">
                  <a:srgbClr val="000000">
                    <a:alpha val="43137"/>
                  </a:srgbClr>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
            <a:ext cx="8382000" cy="6553200"/>
          </a:xfrm>
        </p:spPr>
        <p:txBody>
          <a:bodyPr>
            <a:noAutofit/>
          </a:bodyPr>
          <a:lstStyle/>
          <a:p>
            <a:pPr>
              <a:buBlip>
                <a:blip r:embed="rId2"/>
              </a:buBlip>
            </a:pPr>
            <a:r>
              <a:rPr lang="en-US" sz="2700" u="sng" dirty="0" smtClean="0">
                <a:effectLst>
                  <a:outerShdw blurRad="38100" dist="38100" dir="2700000" algn="tl">
                    <a:srgbClr val="000000">
                      <a:alpha val="43137"/>
                    </a:srgbClr>
                  </a:outerShdw>
                </a:effectLst>
                <a:latin typeface="Comic Sans MS" pitchFamily="66" charset="0"/>
              </a:rPr>
              <a:t>Coordinating</a:t>
            </a:r>
          </a:p>
          <a:p>
            <a:pPr marL="0" indent="0">
              <a:buNone/>
            </a:pPr>
            <a:r>
              <a:rPr lang="en-US" sz="2700" dirty="0" smtClean="0">
                <a:effectLst>
                  <a:outerShdw blurRad="38100" dist="38100" dir="2700000" algn="tl">
                    <a:srgbClr val="000000">
                      <a:alpha val="43137"/>
                    </a:srgbClr>
                  </a:outerShdw>
                </a:effectLst>
                <a:latin typeface="Comic Sans MS" pitchFamily="66" charset="0"/>
              </a:rPr>
              <a:t>This is a management function concerned with efficient and effective integration of organisation’s units and activities in order to </a:t>
            </a:r>
            <a:r>
              <a:rPr lang="en-US" sz="2700" dirty="0" err="1" smtClean="0">
                <a:effectLst>
                  <a:outerShdw blurRad="38100" dist="38100" dir="2700000" algn="tl">
                    <a:srgbClr val="000000">
                      <a:alpha val="43137"/>
                    </a:srgbClr>
                  </a:outerShdw>
                </a:effectLst>
                <a:latin typeface="Comic Sans MS" pitchFamily="66" charset="0"/>
              </a:rPr>
              <a:t>realise</a:t>
            </a:r>
            <a:r>
              <a:rPr lang="en-US" sz="2700" dirty="0" smtClean="0">
                <a:effectLst>
                  <a:outerShdw blurRad="38100" dist="38100" dir="2700000" algn="tl">
                    <a:srgbClr val="000000">
                      <a:alpha val="43137"/>
                    </a:srgbClr>
                  </a:outerShdw>
                </a:effectLst>
                <a:latin typeface="Comic Sans MS" pitchFamily="66" charset="0"/>
              </a:rPr>
              <a:t> its set objectives.</a:t>
            </a:r>
          </a:p>
          <a:p>
            <a:pPr marL="0" indent="0">
              <a:buNone/>
            </a:pPr>
            <a:endParaRPr lang="en-US" sz="2700" u="sng" dirty="0" smtClean="0">
              <a:effectLst>
                <a:outerShdw blurRad="38100" dist="38100" dir="2700000" algn="tl">
                  <a:srgbClr val="000000">
                    <a:alpha val="43137"/>
                  </a:srgbClr>
                </a:outerShdw>
              </a:effectLst>
              <a:latin typeface="Comic Sans MS" pitchFamily="66" charset="0"/>
            </a:endParaRPr>
          </a:p>
          <a:p>
            <a:pPr marL="0" indent="0">
              <a:buBlip>
                <a:blip r:embed="rId2"/>
              </a:buBlip>
            </a:pPr>
            <a:r>
              <a:rPr lang="en-US" sz="2700" dirty="0" smtClean="0">
                <a:effectLst>
                  <a:outerShdw blurRad="38100" dist="38100" dir="2700000" algn="tl">
                    <a:srgbClr val="000000">
                      <a:alpha val="43137"/>
                    </a:srgbClr>
                  </a:outerShdw>
                </a:effectLst>
                <a:latin typeface="Comic Sans MS" pitchFamily="66" charset="0"/>
              </a:rPr>
              <a:t> </a:t>
            </a:r>
            <a:r>
              <a:rPr lang="en-US" sz="2700" u="sng" dirty="0" smtClean="0">
                <a:effectLst>
                  <a:outerShdw blurRad="38100" dist="38100" dir="2700000" algn="tl">
                    <a:srgbClr val="000000">
                      <a:alpha val="43137"/>
                    </a:srgbClr>
                  </a:outerShdw>
                </a:effectLst>
                <a:latin typeface="Comic Sans MS" pitchFamily="66" charset="0"/>
              </a:rPr>
              <a:t>Controlling</a:t>
            </a:r>
          </a:p>
          <a:p>
            <a:pPr marL="0" indent="0">
              <a:buNone/>
            </a:pPr>
            <a:r>
              <a:rPr lang="en-US" sz="2700" dirty="0" smtClean="0">
                <a:effectLst>
                  <a:outerShdw blurRad="38100" dist="38100" dir="2700000" algn="tl">
                    <a:srgbClr val="000000">
                      <a:alpha val="43137"/>
                    </a:srgbClr>
                  </a:outerShdw>
                </a:effectLst>
                <a:latin typeface="Comic Sans MS" pitchFamily="66" charset="0"/>
              </a:rPr>
              <a:t>It is a management function that ensures that the organisation’s actual performance conforms with the set standard that was planned for it. Here, to ensure resources are used effectively and efficiently, standards are established to measure actual performance against expected performance. Corrective deviations are then put in place to straighten up crooked performance(s).</a:t>
            </a:r>
            <a:endParaRPr lang="en-US" sz="2700" dirty="0">
              <a:effectLst>
                <a:outerShdw blurRad="38100" dist="38100" dir="2700000" algn="tl">
                  <a:srgbClr val="000000">
                    <a:alpha val="43137"/>
                  </a:srgbClr>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14400"/>
            <a:ext cx="8610600" cy="5715000"/>
          </a:xfrm>
        </p:spPr>
        <p:txBody>
          <a:bodyPr>
            <a:normAutofit/>
          </a:bodyPr>
          <a:lstStyle/>
          <a:p>
            <a:pPr marL="166688" indent="-166688">
              <a:buFont typeface="+mj-lt"/>
              <a:buAutoNum type="arabicPeriod"/>
              <a:tabLst>
                <a:tab pos="290513" algn="l"/>
              </a:tabLst>
            </a:pPr>
            <a:r>
              <a:rPr lang="en-US" sz="2700" dirty="0" smtClean="0">
                <a:effectLst>
                  <a:outerShdw blurRad="38100" dist="38100" dir="2700000" algn="tl">
                    <a:srgbClr val="000000">
                      <a:alpha val="43137"/>
                    </a:srgbClr>
                  </a:outerShdw>
                </a:effectLst>
                <a:latin typeface="Comic Sans MS" pitchFamily="66" charset="0"/>
              </a:rPr>
              <a:t>To be efficient in the running of the organisation.</a:t>
            </a:r>
          </a:p>
          <a:p>
            <a:pPr marL="234950" indent="166688">
              <a:buNone/>
              <a:tabLst>
                <a:tab pos="234950" algn="l"/>
              </a:tabLst>
            </a:pPr>
            <a:r>
              <a:rPr lang="en-US" sz="2700" dirty="0" smtClean="0">
                <a:effectLst>
                  <a:outerShdw blurRad="38100" dist="38100" dir="2700000" algn="tl">
                    <a:srgbClr val="000000">
                      <a:alpha val="43137"/>
                    </a:srgbClr>
                  </a:outerShdw>
                </a:effectLst>
                <a:latin typeface="Comic Sans MS" pitchFamily="66" charset="0"/>
              </a:rPr>
              <a:t>This implies making the best use of resources such as people, money &amp; technology, and the ability to do things right. In addition, efficiency is an input-output concept. Managers who seek to minimise the cost of the resources needed to achieve a given goals are acting efficiently.</a:t>
            </a:r>
          </a:p>
          <a:p>
            <a:pPr marL="166688" indent="-166688">
              <a:buNone/>
              <a:tabLst>
                <a:tab pos="290513" algn="l"/>
              </a:tabLst>
            </a:pPr>
            <a:endParaRPr lang="en-US" sz="2700" dirty="0" smtClean="0">
              <a:effectLst>
                <a:outerShdw blurRad="38100" dist="38100" dir="2700000" algn="tl">
                  <a:srgbClr val="000000">
                    <a:alpha val="43137"/>
                  </a:srgbClr>
                </a:outerShdw>
              </a:effectLst>
              <a:latin typeface="Comic Sans MS" pitchFamily="66" charset="0"/>
            </a:endParaRPr>
          </a:p>
          <a:p>
            <a:pPr marL="290513" indent="-290513">
              <a:buFont typeface="+mj-lt"/>
              <a:buAutoNum type="arabicPeriod" startAt="2"/>
              <a:tabLst>
                <a:tab pos="290513" algn="l"/>
              </a:tabLst>
            </a:pPr>
            <a:r>
              <a:rPr lang="en-US" sz="2700" dirty="0" smtClean="0">
                <a:effectLst>
                  <a:outerShdw blurRad="38100" dist="38100" dir="2700000" algn="tl">
                    <a:srgbClr val="000000">
                      <a:alpha val="43137"/>
                    </a:srgbClr>
                  </a:outerShdw>
                </a:effectLst>
                <a:latin typeface="Comic Sans MS" pitchFamily="66" charset="0"/>
              </a:rPr>
              <a:t>To be effective in running the organisation. </a:t>
            </a:r>
          </a:p>
          <a:p>
            <a:pPr marL="166688" indent="179388">
              <a:buNone/>
              <a:tabLst>
                <a:tab pos="290513" algn="l"/>
              </a:tabLst>
            </a:pPr>
            <a:r>
              <a:rPr lang="en-US" sz="2700" dirty="0" smtClean="0">
                <a:effectLst>
                  <a:outerShdw blurRad="38100" dist="38100" dir="2700000" algn="tl">
                    <a:srgbClr val="000000">
                      <a:alpha val="43137"/>
                    </a:srgbClr>
                  </a:outerShdw>
                </a:effectLst>
                <a:latin typeface="Comic Sans MS" pitchFamily="66" charset="0"/>
              </a:rPr>
              <a:t>This means setting the right goals and realising the set goals. In other words, effectiveness means doing the right things.</a:t>
            </a:r>
          </a:p>
          <a:p>
            <a:pPr marL="166688" indent="-166688">
              <a:buFont typeface="+mj-lt"/>
              <a:buAutoNum type="arabicPeriod"/>
              <a:tabLst>
                <a:tab pos="290513" algn="l"/>
              </a:tabLst>
            </a:pPr>
            <a:endParaRPr lang="en-US" sz="2700" dirty="0">
              <a:effectLst>
                <a:outerShdw blurRad="38100" dist="38100" dir="2700000" algn="tl">
                  <a:srgbClr val="000000">
                    <a:alpha val="43137"/>
                  </a:srgbClr>
                </a:outerShdw>
              </a:effectLst>
              <a:latin typeface="Comic Sans MS" pitchFamily="66" charset="0"/>
            </a:endParaRPr>
          </a:p>
        </p:txBody>
      </p:sp>
      <p:sp>
        <p:nvSpPr>
          <p:cNvPr id="3" name="Title 2"/>
          <p:cNvSpPr>
            <a:spLocks noGrp="1"/>
          </p:cNvSpPr>
          <p:nvPr>
            <p:ph type="title"/>
          </p:nvPr>
        </p:nvSpPr>
        <p:spPr>
          <a:xfrm>
            <a:off x="228600" y="152400"/>
            <a:ext cx="8686800" cy="762000"/>
          </a:xfrm>
        </p:spPr>
        <p:txBody>
          <a:bodyPr>
            <a:normAutofit/>
          </a:bodyPr>
          <a:lstStyle/>
          <a:p>
            <a:r>
              <a:rPr sz="3380" b="1" smtClean="0">
                <a:effectLst>
                  <a:outerShdw blurRad="38100" dist="38100" dir="2700000" algn="tl">
                    <a:srgbClr val="000000">
                      <a:alpha val="43137"/>
                    </a:srgbClr>
                  </a:outerShdw>
                </a:effectLst>
                <a:latin typeface="Comic Sans MS" pitchFamily="66" charset="0"/>
              </a:rPr>
              <a:t>AIMS &amp; OBJECTIVES OF MANAGEMENT</a:t>
            </a:r>
            <a:endParaRPr lang="en-US" sz="3380" b="1" dirty="0">
              <a:effectLst>
                <a:outerShdw blurRad="38100" dist="38100" dir="2700000" algn="tl">
                  <a:srgbClr val="000000">
                    <a:alpha val="43137"/>
                  </a:srgbClr>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410200"/>
          </a:xfrm>
        </p:spPr>
        <p:txBody>
          <a:bodyPr>
            <a:normAutofit/>
          </a:bodyPr>
          <a:lstStyle/>
          <a:p>
            <a:pPr marL="234950" indent="-234950">
              <a:buFont typeface="+mj-lt"/>
              <a:buAutoNum type="arabicPeriod" startAt="3"/>
            </a:pPr>
            <a:r>
              <a:rPr lang="en-US" sz="2700" dirty="0" smtClean="0">
                <a:effectLst>
                  <a:outerShdw blurRad="38100" dist="38100" dir="2700000" algn="tl">
                    <a:srgbClr val="000000">
                      <a:alpha val="43137"/>
                    </a:srgbClr>
                  </a:outerShdw>
                </a:effectLst>
                <a:latin typeface="Comic Sans MS" pitchFamily="66" charset="0"/>
              </a:rPr>
              <a:t>To create a surplus for the organisation’s owners and stakeholders.</a:t>
            </a:r>
          </a:p>
          <a:p>
            <a:pPr marL="234950" indent="-234950">
              <a:buFont typeface="+mj-lt"/>
              <a:buAutoNum type="arabicPeriod" startAt="3"/>
            </a:pPr>
            <a:endParaRPr lang="en-US" sz="2700" dirty="0" smtClean="0">
              <a:effectLst>
                <a:outerShdw blurRad="38100" dist="38100" dir="2700000" algn="tl">
                  <a:srgbClr val="000000">
                    <a:alpha val="43137"/>
                  </a:srgbClr>
                </a:outerShdw>
              </a:effectLst>
              <a:latin typeface="Comic Sans MS" pitchFamily="66" charset="0"/>
            </a:endParaRPr>
          </a:p>
          <a:p>
            <a:pPr marL="234950" indent="-234950">
              <a:buFont typeface="+mj-lt"/>
              <a:buAutoNum type="arabicPeriod" startAt="3"/>
            </a:pPr>
            <a:r>
              <a:rPr lang="en-US" sz="2700" dirty="0" smtClean="0">
                <a:effectLst>
                  <a:outerShdw blurRad="38100" dist="38100" dir="2700000" algn="tl">
                    <a:srgbClr val="000000">
                      <a:alpha val="43137"/>
                    </a:srgbClr>
                  </a:outerShdw>
                </a:effectLst>
                <a:latin typeface="Comic Sans MS" pitchFamily="66" charset="0"/>
              </a:rPr>
              <a:t>To continue in existence, that is, to survive.</a:t>
            </a:r>
          </a:p>
          <a:p>
            <a:pPr marL="234950" indent="-234950">
              <a:buFont typeface="+mj-lt"/>
              <a:buAutoNum type="arabicPeriod" startAt="3"/>
            </a:pPr>
            <a:endParaRPr lang="en-US" sz="2700" dirty="0" smtClean="0">
              <a:effectLst>
                <a:outerShdw blurRad="38100" dist="38100" dir="2700000" algn="tl">
                  <a:srgbClr val="000000">
                    <a:alpha val="43137"/>
                  </a:srgbClr>
                </a:outerShdw>
              </a:effectLst>
              <a:latin typeface="Comic Sans MS" pitchFamily="66" charset="0"/>
            </a:endParaRPr>
          </a:p>
          <a:p>
            <a:pPr marL="234950" indent="-234950">
              <a:buFont typeface="+mj-lt"/>
              <a:buAutoNum type="arabicPeriod" startAt="3"/>
            </a:pPr>
            <a:r>
              <a:rPr lang="en-US" sz="2700" dirty="0" smtClean="0">
                <a:effectLst>
                  <a:outerShdw blurRad="38100" dist="38100" dir="2700000" algn="tl">
                    <a:srgbClr val="000000">
                      <a:alpha val="43137"/>
                    </a:srgbClr>
                  </a:outerShdw>
                </a:effectLst>
                <a:latin typeface="Comic Sans MS" pitchFamily="66" charset="0"/>
              </a:rPr>
              <a:t>To maintain steady growth and development.</a:t>
            </a:r>
          </a:p>
          <a:p>
            <a:pPr marL="234950" indent="-234950">
              <a:buFont typeface="+mj-lt"/>
              <a:buAutoNum type="arabicPeriod" startAt="3"/>
            </a:pPr>
            <a:endParaRPr lang="en-US" sz="2700" dirty="0" smtClean="0">
              <a:effectLst>
                <a:outerShdw blurRad="38100" dist="38100" dir="2700000" algn="tl">
                  <a:srgbClr val="000000">
                    <a:alpha val="43137"/>
                  </a:srgbClr>
                </a:outerShdw>
              </a:effectLst>
              <a:latin typeface="Comic Sans MS" pitchFamily="66" charset="0"/>
            </a:endParaRPr>
          </a:p>
          <a:p>
            <a:pPr marL="234950" indent="-234950">
              <a:buFont typeface="+mj-lt"/>
              <a:buAutoNum type="arabicPeriod" startAt="3"/>
            </a:pPr>
            <a:r>
              <a:rPr lang="en-US" sz="2700" dirty="0" smtClean="0">
                <a:effectLst>
                  <a:outerShdw blurRad="38100" dist="38100" dir="2700000" algn="tl">
                    <a:srgbClr val="000000">
                      <a:alpha val="43137"/>
                    </a:srgbClr>
                  </a:outerShdw>
                </a:effectLst>
                <a:latin typeface="Comic Sans MS" pitchFamily="66" charset="0"/>
              </a:rPr>
              <a:t>To meet the needs of the organisation’s stakeholders.</a:t>
            </a:r>
          </a:p>
          <a:p>
            <a:pPr>
              <a:buNone/>
            </a:pPr>
            <a:endParaRPr lang="en-US" sz="2700" dirty="0">
              <a:effectLst>
                <a:outerShdw blurRad="38100" dist="38100" dir="2700000" algn="tl">
                  <a:srgbClr val="000000">
                    <a:alpha val="43137"/>
                  </a:srgbClr>
                </a:outerShdw>
              </a:effectLst>
              <a:latin typeface="Comic Sans MS" pitchFamily="66" charset="0"/>
            </a:endParaRPr>
          </a:p>
        </p:txBody>
      </p:sp>
      <p:sp>
        <p:nvSpPr>
          <p:cNvPr id="3" name="Title 2"/>
          <p:cNvSpPr>
            <a:spLocks noGrp="1"/>
          </p:cNvSpPr>
          <p:nvPr>
            <p:ph type="title"/>
          </p:nvPr>
        </p:nvSpPr>
        <p:spPr>
          <a:xfrm>
            <a:off x="304800" y="152400"/>
            <a:ext cx="8610600" cy="685800"/>
          </a:xfrm>
        </p:spPr>
        <p:txBody>
          <a:bodyPr>
            <a:normAutofit/>
          </a:bodyPr>
          <a:lstStyle/>
          <a:p>
            <a:r>
              <a:rPr sz="2590" b="1" smtClean="0">
                <a:effectLst>
                  <a:outerShdw blurRad="38100" dist="38100" dir="2700000" algn="tl">
                    <a:srgbClr val="000000">
                      <a:alpha val="43137"/>
                    </a:srgbClr>
                  </a:outerShdw>
                </a:effectLst>
                <a:latin typeface="Comic Sans MS" pitchFamily="66" charset="0"/>
              </a:rPr>
              <a:t>AIMS &amp; OBJECTIVES OF MANAGEMENT (cont,d.)</a:t>
            </a:r>
            <a:endParaRPr lang="en-US" sz="2590" b="1" dirty="0">
              <a:effectLst>
                <a:outerShdw blurRad="38100" dist="38100" dir="2700000" algn="tl">
                  <a:srgbClr val="000000">
                    <a:alpha val="43137"/>
                  </a:srgbClr>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6019800"/>
          </a:xfrm>
        </p:spPr>
        <p:txBody>
          <a:bodyPr>
            <a:noAutofit/>
          </a:bodyPr>
          <a:lstStyle/>
          <a:p>
            <a:pPr marL="234950" indent="-234950">
              <a:buFont typeface="+mj-lt"/>
              <a:buAutoNum type="arabicPeriod"/>
              <a:tabLst>
                <a:tab pos="290513" algn="l"/>
              </a:tabLst>
            </a:pPr>
            <a:r>
              <a:rPr lang="en-US" sz="2700" dirty="0" smtClean="0">
                <a:effectLst>
                  <a:outerShdw blurRad="38100" dist="38100" dir="2700000" algn="tl">
                    <a:srgbClr val="000000">
                      <a:alpha val="43137"/>
                    </a:srgbClr>
                  </a:outerShdw>
                </a:effectLst>
                <a:latin typeface="Comic Sans MS" pitchFamily="66" charset="0"/>
              </a:rPr>
              <a:t>Management is responsible for searching the business environment for opportunities and exploiting these opportunities.</a:t>
            </a:r>
          </a:p>
          <a:p>
            <a:pPr marL="234950" indent="-234950">
              <a:buFont typeface="+mj-lt"/>
              <a:buAutoNum type="arabicPeriod"/>
            </a:pPr>
            <a:r>
              <a:rPr lang="en-US" sz="2700" dirty="0" smtClean="0">
                <a:effectLst>
                  <a:outerShdw blurRad="38100" dist="38100" dir="2700000" algn="tl">
                    <a:srgbClr val="000000">
                      <a:alpha val="43137"/>
                    </a:srgbClr>
                  </a:outerShdw>
                </a:effectLst>
                <a:latin typeface="Comic Sans MS" pitchFamily="66" charset="0"/>
              </a:rPr>
              <a:t>Management is responsible for disseminating vital information to various units within the organisation and to external stakeholders.</a:t>
            </a:r>
          </a:p>
          <a:p>
            <a:pPr marL="234950" indent="-234950">
              <a:buFont typeface="+mj-lt"/>
              <a:buAutoNum type="arabicPeriod"/>
            </a:pPr>
            <a:r>
              <a:rPr lang="en-US" sz="2700" dirty="0" smtClean="0">
                <a:effectLst>
                  <a:outerShdw blurRad="38100" dist="38100" dir="2700000" algn="tl">
                    <a:srgbClr val="000000">
                      <a:alpha val="43137"/>
                    </a:srgbClr>
                  </a:outerShdw>
                </a:effectLst>
                <a:latin typeface="Comic Sans MS" pitchFamily="66" charset="0"/>
              </a:rPr>
              <a:t>Management is responsible for allocating organisational resources (technical, financial and human) appropriately.</a:t>
            </a:r>
          </a:p>
          <a:p>
            <a:pPr marL="234950" indent="-234950">
              <a:buFont typeface="+mj-lt"/>
              <a:buAutoNum type="arabicPeriod"/>
            </a:pPr>
            <a:r>
              <a:rPr lang="en-US" sz="2700" dirty="0" smtClean="0">
                <a:effectLst>
                  <a:outerShdw blurRad="38100" dist="38100" dir="2700000" algn="tl">
                    <a:srgbClr val="000000">
                      <a:alpha val="43137"/>
                    </a:srgbClr>
                  </a:outerShdw>
                </a:effectLst>
                <a:latin typeface="Comic Sans MS" pitchFamily="66" charset="0"/>
              </a:rPr>
              <a:t>Management is responsible for effective handling of organisational disturbances at the right time.</a:t>
            </a:r>
          </a:p>
          <a:p>
            <a:pPr marL="234950" indent="-234950">
              <a:buFont typeface="+mj-lt"/>
              <a:buAutoNum type="arabicPeriod"/>
            </a:pPr>
            <a:r>
              <a:rPr lang="en-US" sz="2700" dirty="0" smtClean="0">
                <a:effectLst>
                  <a:outerShdw blurRad="38100" dist="38100" dir="2700000" algn="tl">
                    <a:srgbClr val="000000">
                      <a:alpha val="43137"/>
                    </a:srgbClr>
                  </a:outerShdw>
                </a:effectLst>
                <a:latin typeface="Comic Sans MS" pitchFamily="66" charset="0"/>
              </a:rPr>
              <a:t>Management is responsible for carryout all managerial functions.</a:t>
            </a:r>
            <a:endParaRPr lang="en-US" sz="2700" dirty="0">
              <a:effectLst>
                <a:outerShdw blurRad="38100" dist="38100" dir="2700000" algn="tl">
                  <a:srgbClr val="000000">
                    <a:alpha val="43137"/>
                  </a:srgbClr>
                </a:outerShdw>
              </a:effectLst>
              <a:latin typeface="Comic Sans MS" pitchFamily="66" charset="0"/>
            </a:endParaRPr>
          </a:p>
        </p:txBody>
      </p:sp>
      <p:sp>
        <p:nvSpPr>
          <p:cNvPr id="3" name="Title 2"/>
          <p:cNvSpPr>
            <a:spLocks noGrp="1"/>
          </p:cNvSpPr>
          <p:nvPr>
            <p:ph type="title"/>
          </p:nvPr>
        </p:nvSpPr>
        <p:spPr>
          <a:xfrm>
            <a:off x="228600" y="0"/>
            <a:ext cx="8610600" cy="685800"/>
          </a:xfrm>
        </p:spPr>
        <p:txBody>
          <a:bodyPr>
            <a:normAutofit/>
          </a:bodyPr>
          <a:lstStyle/>
          <a:p>
            <a:r>
              <a:rPr sz="3550" b="1" smtClean="0">
                <a:effectLst>
                  <a:outerShdw blurRad="38100" dist="38100" dir="2700000" algn="tl">
                    <a:srgbClr val="000000">
                      <a:alpha val="43137"/>
                    </a:srgbClr>
                  </a:outerShdw>
                </a:effectLst>
                <a:latin typeface="Comic Sans MS" pitchFamily="66" charset="0"/>
              </a:rPr>
              <a:t>RESPONSBILITIES OF MANAGEMENT</a:t>
            </a:r>
            <a:endParaRPr lang="en-US" sz="3550" b="1" dirty="0">
              <a:effectLst>
                <a:outerShdw blurRad="38100" dist="38100" dir="2700000" algn="tl">
                  <a:srgbClr val="000000">
                    <a:alpha val="43137"/>
                  </a:srgbClr>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715000"/>
          </a:xfrm>
        </p:spPr>
        <p:txBody>
          <a:bodyPr>
            <a:normAutofit/>
          </a:bodyPr>
          <a:lstStyle/>
          <a:p>
            <a:pPr marL="0" indent="0">
              <a:buNone/>
            </a:pPr>
            <a:r>
              <a:rPr lang="en-US" sz="2700" u="sng" dirty="0" smtClean="0">
                <a:effectLst>
                  <a:outerShdw blurRad="38100" dist="38100" dir="2700000" algn="tl">
                    <a:srgbClr val="000000">
                      <a:alpha val="43137"/>
                    </a:srgbClr>
                  </a:outerShdw>
                </a:effectLst>
                <a:latin typeface="Comic Sans MS" pitchFamily="66" charset="0"/>
              </a:rPr>
              <a:t>Managerial and Organisational Effectiveness/ Performance</a:t>
            </a:r>
          </a:p>
          <a:p>
            <a:pPr marL="0" indent="0">
              <a:buNone/>
            </a:pPr>
            <a:r>
              <a:rPr lang="en-US" sz="2700" dirty="0" smtClean="0">
                <a:effectLst>
                  <a:outerShdw blurRad="38100" dist="38100" dir="2700000" algn="tl">
                    <a:srgbClr val="000000">
                      <a:alpha val="43137"/>
                    </a:srgbClr>
                  </a:outerShdw>
                </a:effectLst>
                <a:latin typeface="Comic Sans MS" pitchFamily="66" charset="0"/>
              </a:rPr>
              <a:t>Managerial performance is the measure of the efficiency and effectiveness of a manager, that is, it is how well such a manager determines and achieves appropriate objectives.</a:t>
            </a:r>
          </a:p>
          <a:p>
            <a:pPr marL="0" indent="0">
              <a:buNone/>
            </a:pPr>
            <a:r>
              <a:rPr lang="en-US" sz="2700" dirty="0" smtClean="0">
                <a:effectLst>
                  <a:outerShdw blurRad="38100" dist="38100" dir="2700000" algn="tl">
                    <a:srgbClr val="000000">
                      <a:alpha val="43137"/>
                    </a:srgbClr>
                  </a:outerShdw>
                </a:effectLst>
                <a:latin typeface="Comic Sans MS" pitchFamily="66" charset="0"/>
              </a:rPr>
              <a:t>It invariably transcends to how well organisations do their jobs.</a:t>
            </a:r>
          </a:p>
          <a:p>
            <a:pPr marL="0" indent="0">
              <a:buNone/>
            </a:pPr>
            <a:r>
              <a:rPr lang="en-US" sz="2700" dirty="0" smtClean="0">
                <a:effectLst>
                  <a:outerShdw blurRad="38100" dist="38100" dir="2700000" algn="tl">
                    <a:srgbClr val="000000">
                      <a:alpha val="43137"/>
                    </a:srgbClr>
                  </a:outerShdw>
                </a:effectLst>
                <a:latin typeface="Comic Sans MS" pitchFamily="66" charset="0"/>
              </a:rPr>
              <a:t>In addition, organisational effectiveness is the degree to which operational goals have been attained.</a:t>
            </a:r>
            <a:endParaRPr lang="en-US" sz="2700" dirty="0">
              <a:effectLst>
                <a:outerShdw blurRad="38100" dist="38100" dir="2700000" algn="tl">
                  <a:srgbClr val="000000">
                    <a:alpha val="43137"/>
                  </a:srgbClr>
                </a:outerShdw>
              </a:effectLst>
              <a:latin typeface="Comic Sans MS" pitchFamily="66" charset="0"/>
            </a:endParaRPr>
          </a:p>
        </p:txBody>
      </p:sp>
      <p:sp>
        <p:nvSpPr>
          <p:cNvPr id="3" name="Title 2"/>
          <p:cNvSpPr>
            <a:spLocks noGrp="1"/>
          </p:cNvSpPr>
          <p:nvPr>
            <p:ph type="title"/>
          </p:nvPr>
        </p:nvSpPr>
        <p:spPr>
          <a:xfrm>
            <a:off x="457200" y="152400"/>
            <a:ext cx="8229600" cy="838200"/>
          </a:xfrm>
        </p:spPr>
        <p:txBody>
          <a:bodyPr>
            <a:normAutofit/>
          </a:bodyPr>
          <a:lstStyle/>
          <a:p>
            <a:r>
              <a:rPr sz="3800" b="1" smtClean="0">
                <a:effectLst>
                  <a:outerShdw blurRad="38100" dist="38100" dir="2700000" algn="tl">
                    <a:srgbClr val="000000">
                      <a:alpha val="43137"/>
                    </a:srgbClr>
                  </a:outerShdw>
                </a:effectLst>
                <a:latin typeface="Comic Sans MS" pitchFamily="66" charset="0"/>
              </a:rPr>
              <a:t>MANAGEMENT SKILLS</a:t>
            </a:r>
            <a:endParaRPr lang="en-US" sz="3800" b="1" dirty="0">
              <a:effectLst>
                <a:outerShdw blurRad="38100" dist="38100" dir="2700000" algn="tl">
                  <a:srgbClr val="000000">
                    <a:alpha val="43137"/>
                  </a:srgbClr>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6629400"/>
          </a:xfrm>
        </p:spPr>
        <p:txBody>
          <a:bodyPr>
            <a:normAutofit fontScale="85000" lnSpcReduction="20000"/>
          </a:bodyPr>
          <a:lstStyle/>
          <a:p>
            <a:pPr>
              <a:buBlip>
                <a:blip r:embed="rId2"/>
              </a:buBlip>
            </a:pPr>
            <a:r>
              <a:rPr lang="en-US" sz="2700" b="1" dirty="0" smtClean="0">
                <a:effectLst>
                  <a:outerShdw blurRad="38100" dist="38100" dir="2700000" algn="tl">
                    <a:srgbClr val="000000">
                      <a:alpha val="43137"/>
                    </a:srgbClr>
                  </a:outerShdw>
                </a:effectLst>
                <a:latin typeface="Comic Sans MS" pitchFamily="66" charset="0"/>
              </a:rPr>
              <a:t> INDICATORS FOR MEASURING ORGANISATIONAL EFFECTIVENESS AND MANAGERIAL PERFORMANCE</a:t>
            </a:r>
          </a:p>
          <a:p>
            <a:pPr marL="571500" indent="-571500">
              <a:buFont typeface="+mj-lt"/>
              <a:buAutoNum type="romanLcPeriod"/>
            </a:pPr>
            <a:r>
              <a:rPr lang="en-US" sz="2800" dirty="0" smtClean="0">
                <a:effectLst>
                  <a:outerShdw blurRad="38100" dist="38100" dir="2700000" algn="tl">
                    <a:srgbClr val="000000">
                      <a:alpha val="43137"/>
                    </a:srgbClr>
                  </a:outerShdw>
                </a:effectLst>
                <a:latin typeface="Comic Sans MS" pitchFamily="66" charset="0"/>
              </a:rPr>
              <a:t>Ability to produce useful results</a:t>
            </a:r>
          </a:p>
          <a:p>
            <a:pPr marL="571500" indent="-571500">
              <a:buFont typeface="+mj-lt"/>
              <a:buAutoNum type="romanLcPeriod"/>
            </a:pPr>
            <a:r>
              <a:rPr lang="en-US" sz="2800" dirty="0" smtClean="0">
                <a:effectLst>
                  <a:outerShdw blurRad="38100" dist="38100" dir="2700000" algn="tl">
                    <a:srgbClr val="000000">
                      <a:alpha val="43137"/>
                    </a:srgbClr>
                  </a:outerShdw>
                </a:effectLst>
                <a:latin typeface="Comic Sans MS" pitchFamily="66" charset="0"/>
              </a:rPr>
              <a:t>Productivity </a:t>
            </a:r>
          </a:p>
          <a:p>
            <a:pPr marL="571500" indent="-571500">
              <a:buFont typeface="+mj-lt"/>
              <a:buAutoNum type="romanLcPeriod"/>
            </a:pPr>
            <a:r>
              <a:rPr lang="en-US" sz="2800" dirty="0" smtClean="0">
                <a:effectLst>
                  <a:outerShdw blurRad="38100" dist="38100" dir="2700000" algn="tl">
                    <a:srgbClr val="000000">
                      <a:alpha val="43137"/>
                    </a:srgbClr>
                  </a:outerShdw>
                </a:effectLst>
                <a:latin typeface="Comic Sans MS" pitchFamily="66" charset="0"/>
              </a:rPr>
              <a:t>Efficiency </a:t>
            </a:r>
          </a:p>
          <a:p>
            <a:pPr marL="571500" indent="-571500">
              <a:buFont typeface="+mj-lt"/>
              <a:buAutoNum type="romanLcPeriod"/>
            </a:pPr>
            <a:r>
              <a:rPr lang="en-US" sz="2800" dirty="0" smtClean="0">
                <a:effectLst>
                  <a:outerShdw blurRad="38100" dist="38100" dir="2700000" algn="tl">
                    <a:srgbClr val="000000">
                      <a:alpha val="43137"/>
                    </a:srgbClr>
                  </a:outerShdw>
                </a:effectLst>
                <a:latin typeface="Comic Sans MS" pitchFamily="66" charset="0"/>
              </a:rPr>
              <a:t>Profit </a:t>
            </a:r>
          </a:p>
          <a:p>
            <a:pPr marL="571500" indent="-571500">
              <a:buFont typeface="+mj-lt"/>
              <a:buAutoNum type="romanLcPeriod"/>
            </a:pPr>
            <a:r>
              <a:rPr lang="en-US" sz="2800" dirty="0" smtClean="0">
                <a:effectLst>
                  <a:outerShdw blurRad="38100" dist="38100" dir="2700000" algn="tl">
                    <a:srgbClr val="000000">
                      <a:alpha val="43137"/>
                    </a:srgbClr>
                  </a:outerShdw>
                </a:effectLst>
                <a:latin typeface="Comic Sans MS" pitchFamily="66" charset="0"/>
              </a:rPr>
              <a:t>Quality </a:t>
            </a:r>
          </a:p>
          <a:p>
            <a:pPr marL="571500" indent="-571500">
              <a:buFont typeface="+mj-lt"/>
              <a:buAutoNum type="romanLcPeriod"/>
            </a:pPr>
            <a:r>
              <a:rPr lang="en-US" sz="2800" dirty="0" smtClean="0">
                <a:effectLst>
                  <a:outerShdw blurRad="38100" dist="38100" dir="2700000" algn="tl">
                    <a:srgbClr val="000000">
                      <a:alpha val="43137"/>
                    </a:srgbClr>
                  </a:outerShdw>
                </a:effectLst>
                <a:latin typeface="Comic Sans MS" pitchFamily="66" charset="0"/>
              </a:rPr>
              <a:t>Growth</a:t>
            </a:r>
          </a:p>
          <a:p>
            <a:pPr marL="571500" indent="-571500">
              <a:buFont typeface="+mj-lt"/>
              <a:buAutoNum type="romanLcPeriod"/>
            </a:pPr>
            <a:r>
              <a:rPr lang="en-US" sz="2800" dirty="0" smtClean="0">
                <a:effectLst>
                  <a:outerShdw blurRad="38100" dist="38100" dir="2700000" algn="tl">
                    <a:srgbClr val="000000">
                      <a:alpha val="43137"/>
                    </a:srgbClr>
                  </a:outerShdw>
                </a:effectLst>
                <a:latin typeface="Comic Sans MS" pitchFamily="66" charset="0"/>
              </a:rPr>
              <a:t>Value of HR</a:t>
            </a:r>
          </a:p>
          <a:p>
            <a:pPr marL="571500" indent="-571500">
              <a:buFont typeface="+mj-lt"/>
              <a:buAutoNum type="romanLcPeriod"/>
            </a:pPr>
            <a:r>
              <a:rPr lang="en-US" sz="2800" dirty="0" smtClean="0">
                <a:effectLst>
                  <a:outerShdw blurRad="38100" dist="38100" dir="2700000" algn="tl">
                    <a:srgbClr val="000000">
                      <a:alpha val="43137"/>
                    </a:srgbClr>
                  </a:outerShdw>
                </a:effectLst>
                <a:latin typeface="Comic Sans MS" pitchFamily="66" charset="0"/>
              </a:rPr>
              <a:t>Low rate of employee’s turnover</a:t>
            </a:r>
          </a:p>
          <a:p>
            <a:pPr marL="571500" indent="-571500">
              <a:buFont typeface="+mj-lt"/>
              <a:buAutoNum type="romanLcPeriod"/>
            </a:pPr>
            <a:r>
              <a:rPr lang="en-US" sz="2800" dirty="0" smtClean="0">
                <a:effectLst>
                  <a:outerShdw blurRad="38100" dist="38100" dir="2700000" algn="tl">
                    <a:srgbClr val="000000">
                      <a:alpha val="43137"/>
                    </a:srgbClr>
                  </a:outerShdw>
                </a:effectLst>
                <a:latin typeface="Comic Sans MS" pitchFamily="66" charset="0"/>
              </a:rPr>
              <a:t>Training and development emphasis</a:t>
            </a:r>
          </a:p>
          <a:p>
            <a:pPr marL="571500" indent="-571500">
              <a:buFont typeface="+mj-lt"/>
              <a:buAutoNum type="romanLcPeriod"/>
            </a:pPr>
            <a:r>
              <a:rPr lang="en-US" sz="2800" dirty="0" smtClean="0">
                <a:effectLst>
                  <a:outerShdw blurRad="38100" dist="38100" dir="2700000" algn="tl">
                    <a:srgbClr val="000000">
                      <a:alpha val="43137"/>
                    </a:srgbClr>
                  </a:outerShdw>
                </a:effectLst>
                <a:latin typeface="Comic Sans MS" pitchFamily="66" charset="0"/>
              </a:rPr>
              <a:t>Effective </a:t>
            </a:r>
            <a:r>
              <a:rPr lang="en-US" sz="2800" dirty="0" err="1" smtClean="0">
                <a:effectLst>
                  <a:outerShdw blurRad="38100" dist="38100" dir="2700000" algn="tl">
                    <a:srgbClr val="000000">
                      <a:alpha val="43137"/>
                    </a:srgbClr>
                  </a:outerShdw>
                </a:effectLst>
                <a:latin typeface="Comic Sans MS" pitchFamily="66" charset="0"/>
              </a:rPr>
              <a:t>utilisation</a:t>
            </a:r>
            <a:r>
              <a:rPr lang="en-US" sz="2800" dirty="0" smtClean="0">
                <a:effectLst>
                  <a:outerShdw blurRad="38100" dist="38100" dir="2700000" algn="tl">
                    <a:srgbClr val="000000">
                      <a:alpha val="43137"/>
                    </a:srgbClr>
                  </a:outerShdw>
                </a:effectLst>
                <a:latin typeface="Comic Sans MS" pitchFamily="66" charset="0"/>
              </a:rPr>
              <a:t> of resources</a:t>
            </a:r>
          </a:p>
          <a:p>
            <a:pPr marL="571500" indent="-571500">
              <a:buFont typeface="+mj-lt"/>
              <a:buAutoNum type="romanLcPeriod"/>
            </a:pPr>
            <a:r>
              <a:rPr lang="en-US" sz="2800" dirty="0" smtClean="0">
                <a:effectLst>
                  <a:outerShdw blurRad="38100" dist="38100" dir="2700000" algn="tl">
                    <a:srgbClr val="000000">
                      <a:alpha val="43137"/>
                    </a:srgbClr>
                  </a:outerShdw>
                </a:effectLst>
                <a:latin typeface="Comic Sans MS" pitchFamily="66" charset="0"/>
              </a:rPr>
              <a:t>Flexibility</a:t>
            </a:r>
          </a:p>
          <a:p>
            <a:pPr marL="571500" indent="-571500">
              <a:buFont typeface="+mj-lt"/>
              <a:buAutoNum type="romanLcPeriod"/>
            </a:pPr>
            <a:r>
              <a:rPr lang="en-US" sz="2800" dirty="0" smtClean="0">
                <a:effectLst>
                  <a:outerShdw blurRad="38100" dist="38100" dir="2700000" algn="tl">
                    <a:srgbClr val="000000">
                      <a:alpha val="43137"/>
                    </a:srgbClr>
                  </a:outerShdw>
                </a:effectLst>
                <a:latin typeface="Comic Sans MS" pitchFamily="66" charset="0"/>
              </a:rPr>
              <a:t>Goal consensus</a:t>
            </a:r>
          </a:p>
          <a:p>
            <a:pPr marL="571500" indent="-571500">
              <a:buFont typeface="+mj-lt"/>
              <a:buAutoNum type="romanLcPeriod"/>
            </a:pPr>
            <a:r>
              <a:rPr lang="en-US" sz="2800" dirty="0" smtClean="0">
                <a:effectLst>
                  <a:outerShdw blurRad="38100" dist="38100" dir="2700000" algn="tl">
                    <a:srgbClr val="000000">
                      <a:alpha val="43137"/>
                    </a:srgbClr>
                  </a:outerShdw>
                </a:effectLst>
                <a:latin typeface="Comic Sans MS" pitchFamily="66" charset="0"/>
              </a:rPr>
              <a:t>Managerial interpersonal skills</a:t>
            </a:r>
          </a:p>
          <a:p>
            <a:pPr marL="571500" indent="-571500">
              <a:buFont typeface="+mj-lt"/>
              <a:buAutoNum type="romanLcPeriod"/>
            </a:pPr>
            <a:r>
              <a:rPr lang="en-US" sz="2800" dirty="0" smtClean="0">
                <a:effectLst>
                  <a:outerShdw blurRad="38100" dist="38100" dir="2700000" algn="tl">
                    <a:srgbClr val="000000">
                      <a:alpha val="43137"/>
                    </a:srgbClr>
                  </a:outerShdw>
                </a:effectLst>
                <a:latin typeface="Comic Sans MS" pitchFamily="66" charset="0"/>
              </a:rPr>
              <a:t>Information management and communication</a:t>
            </a:r>
          </a:p>
          <a:p>
            <a:pPr marL="571500" indent="-571500">
              <a:buFont typeface="+mj-lt"/>
              <a:buAutoNum type="romanLcPeriod"/>
            </a:pPr>
            <a:r>
              <a:rPr lang="en-US" sz="2800" dirty="0" smtClean="0">
                <a:effectLst>
                  <a:outerShdw blurRad="38100" dist="38100" dir="2700000" algn="tl">
                    <a:srgbClr val="000000">
                      <a:alpha val="43137"/>
                    </a:srgbClr>
                  </a:outerShdw>
                </a:effectLst>
                <a:latin typeface="Comic Sans MS" pitchFamily="66" charset="0"/>
              </a:rPr>
              <a:t>Motivation  and job satisfaction of employees</a:t>
            </a:r>
          </a:p>
          <a:p>
            <a:pPr marL="571500" indent="-571500">
              <a:buFont typeface="+mj-lt"/>
              <a:buAutoNum type="romanLcPeriod"/>
            </a:pPr>
            <a:endParaRPr lang="en-US" sz="2700" b="1" dirty="0" smtClean="0">
              <a:effectLst>
                <a:outerShdw blurRad="38100" dist="38100" dir="2700000" algn="tl">
                  <a:srgbClr val="000000">
                    <a:alpha val="43137"/>
                  </a:srgbClr>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6400800"/>
          </a:xfrm>
        </p:spPr>
        <p:txBody>
          <a:bodyPr>
            <a:normAutofit/>
          </a:bodyPr>
          <a:lstStyle/>
          <a:p>
            <a:pPr>
              <a:buNone/>
            </a:pPr>
            <a:r>
              <a:rPr lang="en-US" sz="2700" b="1" dirty="0" smtClean="0">
                <a:effectLst>
                  <a:outerShdw blurRad="38100" dist="38100" dir="2700000" algn="tl">
                    <a:srgbClr val="000000">
                      <a:alpha val="43137"/>
                    </a:srgbClr>
                  </a:outerShdw>
                </a:effectLst>
                <a:latin typeface="Comic Sans MS" pitchFamily="66" charset="0"/>
              </a:rPr>
              <a:t>Management Skills (</a:t>
            </a:r>
            <a:r>
              <a:rPr lang="en-US" sz="2700" b="1" dirty="0" err="1" smtClean="0">
                <a:effectLst>
                  <a:outerShdw blurRad="38100" dist="38100" dir="2700000" algn="tl">
                    <a:srgbClr val="000000">
                      <a:alpha val="43137"/>
                    </a:srgbClr>
                  </a:outerShdw>
                </a:effectLst>
                <a:latin typeface="Comic Sans MS" pitchFamily="66" charset="0"/>
              </a:rPr>
              <a:t>Cont,d</a:t>
            </a:r>
            <a:r>
              <a:rPr lang="en-US" sz="2700" b="1" dirty="0" smtClean="0">
                <a:effectLst>
                  <a:outerShdw blurRad="38100" dist="38100" dir="2700000" algn="tl">
                    <a:srgbClr val="000000">
                      <a:alpha val="43137"/>
                    </a:srgbClr>
                  </a:outerShdw>
                </a:effectLst>
                <a:latin typeface="Comic Sans MS" pitchFamily="66" charset="0"/>
              </a:rPr>
              <a:t>.)</a:t>
            </a:r>
          </a:p>
          <a:p>
            <a:pPr marL="0" indent="0">
              <a:buNone/>
            </a:pPr>
            <a:r>
              <a:rPr lang="en-US" sz="2700" dirty="0" smtClean="0">
                <a:effectLst>
                  <a:outerShdw blurRad="38100" dist="38100" dir="2700000" algn="tl">
                    <a:srgbClr val="000000">
                      <a:alpha val="43137"/>
                    </a:srgbClr>
                  </a:outerShdw>
                </a:effectLst>
                <a:latin typeface="Comic Sans MS" pitchFamily="66" charset="0"/>
              </a:rPr>
              <a:t>Regardless of the level at which managers perform, they must learn and develop many skills.</a:t>
            </a:r>
          </a:p>
          <a:p>
            <a:pPr marL="0" indent="0">
              <a:buNone/>
            </a:pPr>
            <a:r>
              <a:rPr lang="en-US" sz="2700" dirty="0" smtClean="0">
                <a:effectLst>
                  <a:outerShdw blurRad="38100" dist="38100" dir="2700000" algn="tl">
                    <a:srgbClr val="000000">
                      <a:alpha val="43137"/>
                    </a:srgbClr>
                  </a:outerShdw>
                </a:effectLst>
                <a:latin typeface="Comic Sans MS" pitchFamily="66" charset="0"/>
              </a:rPr>
              <a:t>A skill is the ability or proficiency in performing  a particular task. </a:t>
            </a:r>
            <a:endParaRPr lang="en-US" sz="2700" dirty="0" smtClean="0">
              <a:effectLst>
                <a:outerShdw blurRad="38100" dist="38100" dir="2700000" algn="tl">
                  <a:srgbClr val="000000">
                    <a:alpha val="43137"/>
                  </a:srgbClr>
                </a:outerShdw>
              </a:effectLst>
              <a:latin typeface="Comic Sans MS" pitchFamily="66" charset="0"/>
            </a:endParaRPr>
          </a:p>
          <a:p>
            <a:pPr marL="0" indent="0">
              <a:buNone/>
            </a:pPr>
            <a:endParaRPr lang="en-US" sz="2700" dirty="0" smtClean="0">
              <a:effectLst>
                <a:outerShdw blurRad="38100" dist="38100" dir="2700000" algn="tl">
                  <a:srgbClr val="000000">
                    <a:alpha val="43137"/>
                  </a:srgbClr>
                </a:outerShdw>
              </a:effectLst>
              <a:latin typeface="Comic Sans MS" pitchFamily="66" charset="0"/>
            </a:endParaRPr>
          </a:p>
          <a:p>
            <a:pPr marL="0" indent="0">
              <a:buNone/>
            </a:pPr>
            <a:r>
              <a:rPr lang="en-US" sz="2700" dirty="0" smtClean="0">
                <a:effectLst>
                  <a:outerShdw blurRad="38100" dist="38100" dir="2700000" algn="tl">
                    <a:srgbClr val="000000">
                      <a:alpha val="43137"/>
                    </a:srgbClr>
                  </a:outerShdw>
                </a:effectLst>
                <a:latin typeface="Comic Sans MS" pitchFamily="66" charset="0"/>
              </a:rPr>
              <a:t>There are two types of skills, these are:</a:t>
            </a:r>
          </a:p>
          <a:p>
            <a:pPr marL="514350" indent="-514350">
              <a:buFont typeface="+mj-lt"/>
              <a:buAutoNum type="arabicPeriod"/>
            </a:pPr>
            <a:r>
              <a:rPr lang="en-US" sz="2700" dirty="0" smtClean="0">
                <a:effectLst>
                  <a:outerShdw blurRad="38100" dist="38100" dir="2700000" algn="tl">
                    <a:srgbClr val="000000">
                      <a:alpha val="43137"/>
                    </a:srgbClr>
                  </a:outerShdw>
                </a:effectLst>
                <a:latin typeface="Comic Sans MS" pitchFamily="66" charset="0"/>
              </a:rPr>
              <a:t>Generic skills </a:t>
            </a:r>
          </a:p>
          <a:p>
            <a:pPr marL="514350" indent="-514350">
              <a:buFont typeface="+mj-lt"/>
              <a:buAutoNum type="arabicPeriod"/>
            </a:pPr>
            <a:r>
              <a:rPr lang="en-US" sz="2700" dirty="0" smtClean="0">
                <a:effectLst>
                  <a:outerShdw blurRad="38100" dist="38100" dir="2700000" algn="tl">
                    <a:srgbClr val="000000">
                      <a:alpha val="43137"/>
                    </a:srgbClr>
                  </a:outerShdw>
                </a:effectLst>
                <a:latin typeface="Comic Sans MS" pitchFamily="66" charset="0"/>
              </a:rPr>
              <a:t>Job related skills</a:t>
            </a:r>
          </a:p>
          <a:p>
            <a:pPr marL="514350" indent="-514350">
              <a:buFont typeface="+mj-lt"/>
              <a:buAutoNum type="arabicPeriod"/>
            </a:pPr>
            <a:endParaRPr lang="en-US" sz="2700" dirty="0" smtClean="0">
              <a:effectLst>
                <a:outerShdw blurRad="38100" dist="38100" dir="2700000" algn="tl">
                  <a:srgbClr val="000000">
                    <a:alpha val="43137"/>
                  </a:srgbClr>
                </a:outerShdw>
              </a:effectLst>
              <a:latin typeface="Comic Sans MS" pitchFamily="66" charset="0"/>
            </a:endParaRPr>
          </a:p>
          <a:p>
            <a:pPr marL="514350" indent="-514350">
              <a:buNone/>
            </a:pPr>
            <a:endParaRPr lang="en-US" sz="2700" i="1" dirty="0" smtClean="0">
              <a:effectLst>
                <a:outerShdw blurRad="38100" dist="38100" dir="2700000" algn="tl">
                  <a:srgbClr val="000000">
                    <a:alpha val="43137"/>
                  </a:srgbClr>
                </a:outerShdw>
              </a:effectLst>
              <a:latin typeface="Comic Sans MS" pitchFamily="66" charset="0"/>
            </a:endParaRPr>
          </a:p>
          <a:p>
            <a:pPr marL="0" indent="0">
              <a:buNone/>
            </a:pPr>
            <a:endParaRPr lang="en-US" sz="2700" dirty="0" smtClean="0">
              <a:effectLst>
                <a:outerShdw blurRad="38100" dist="38100" dir="2700000" algn="tl">
                  <a:srgbClr val="000000">
                    <a:alpha val="43137"/>
                  </a:srgbClr>
                </a:outerShdw>
              </a:effectLst>
              <a:latin typeface="Comic Sans MS" pitchFamily="66"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457200"/>
            <a:ext cx="8229600" cy="5715000"/>
          </a:xfrm>
        </p:spPr>
        <p:txBody>
          <a:bodyPr>
            <a:normAutofit/>
          </a:bodyPr>
          <a:lstStyle/>
          <a:p>
            <a:r>
              <a:rPr lang="en-US" sz="2700" b="1" i="1" dirty="0" smtClean="0">
                <a:effectLst>
                  <a:outerShdw blurRad="38100" dist="38100" dir="2700000" algn="tl">
                    <a:srgbClr val="000000">
                      <a:alpha val="43137"/>
                    </a:srgbClr>
                  </a:outerShdw>
                </a:effectLst>
                <a:latin typeface="Comic Sans MS" pitchFamily="66" charset="0"/>
              </a:rPr>
              <a:t>Generic Skills </a:t>
            </a:r>
            <a:r>
              <a:rPr lang="en-US" sz="2700" dirty="0" smtClean="0">
                <a:effectLst>
                  <a:outerShdw blurRad="38100" dist="38100" dir="2700000" algn="tl">
                    <a:srgbClr val="000000">
                      <a:alpha val="43137"/>
                    </a:srgbClr>
                  </a:outerShdw>
                </a:effectLst>
                <a:latin typeface="Comic Sans MS" pitchFamily="66" charset="0"/>
              </a:rPr>
              <a:t>are used to perform managerial tasks. These skills are needed by all classes of managers.</a:t>
            </a:r>
          </a:p>
          <a:p>
            <a:endParaRPr lang="en-US" sz="2700" i="1" dirty="0" smtClean="0">
              <a:effectLst>
                <a:outerShdw blurRad="38100" dist="38100" dir="2700000" algn="tl">
                  <a:srgbClr val="000000">
                    <a:alpha val="43137"/>
                  </a:srgbClr>
                </a:outerShdw>
              </a:effectLst>
              <a:latin typeface="Comic Sans MS" pitchFamily="66" charset="0"/>
            </a:endParaRPr>
          </a:p>
          <a:p>
            <a:r>
              <a:rPr lang="en-US" sz="2700" b="1" i="1" dirty="0" smtClean="0">
                <a:effectLst>
                  <a:outerShdw blurRad="38100" dist="38100" dir="2700000" algn="tl">
                    <a:srgbClr val="000000">
                      <a:alpha val="43137"/>
                    </a:srgbClr>
                  </a:outerShdw>
                </a:effectLst>
                <a:latin typeface="Comic Sans MS" pitchFamily="66" charset="0"/>
              </a:rPr>
              <a:t>Job </a:t>
            </a:r>
            <a:r>
              <a:rPr lang="en-US" sz="2700" b="1" i="1" dirty="0" smtClean="0">
                <a:effectLst>
                  <a:outerShdw blurRad="38100" dist="38100" dir="2700000" algn="tl">
                    <a:srgbClr val="000000">
                      <a:alpha val="43137"/>
                    </a:srgbClr>
                  </a:outerShdw>
                </a:effectLst>
                <a:latin typeface="Comic Sans MS" pitchFamily="66" charset="0"/>
              </a:rPr>
              <a:t>R</a:t>
            </a:r>
            <a:r>
              <a:rPr lang="en-US" sz="2700" b="1" i="1" dirty="0" smtClean="0">
                <a:effectLst>
                  <a:outerShdw blurRad="38100" dist="38100" dir="2700000" algn="tl">
                    <a:srgbClr val="000000">
                      <a:alpha val="43137"/>
                    </a:srgbClr>
                  </a:outerShdw>
                </a:effectLst>
                <a:latin typeface="Comic Sans MS" pitchFamily="66" charset="0"/>
              </a:rPr>
              <a:t>elated Skills  </a:t>
            </a:r>
            <a:r>
              <a:rPr lang="en-US" sz="2700" dirty="0" smtClean="0">
                <a:effectLst>
                  <a:outerShdw blurRad="38100" dist="38100" dir="2700000" algn="tl">
                    <a:srgbClr val="000000">
                      <a:alpha val="43137"/>
                    </a:srgbClr>
                  </a:outerShdw>
                </a:effectLst>
                <a:latin typeface="Comic Sans MS" pitchFamily="66" charset="0"/>
              </a:rPr>
              <a:t>are skills concerned with </a:t>
            </a:r>
            <a:r>
              <a:rPr lang="en-US" sz="2700" dirty="0" err="1" smtClean="0">
                <a:effectLst>
                  <a:outerShdw blurRad="38100" dist="38100" dir="2700000" algn="tl">
                    <a:srgbClr val="000000">
                      <a:alpha val="43137"/>
                    </a:srgbClr>
                  </a:outerShdw>
                </a:effectLst>
                <a:latin typeface="Comic Sans MS" pitchFamily="66" charset="0"/>
              </a:rPr>
              <a:t>specialising</a:t>
            </a:r>
            <a:r>
              <a:rPr lang="en-US" sz="2700" dirty="0" smtClean="0">
                <a:effectLst>
                  <a:outerShdw blurRad="38100" dist="38100" dir="2700000" algn="tl">
                    <a:srgbClr val="000000">
                      <a:alpha val="43137"/>
                    </a:srgbClr>
                  </a:outerShdw>
                </a:effectLst>
                <a:latin typeface="Comic Sans MS" pitchFamily="66" charset="0"/>
              </a:rPr>
              <a:t> in a particular field by a manager. It may also be referred to as job specific skill.</a:t>
            </a:r>
            <a:endParaRPr lang="en-US" sz="2700" i="1" dirty="0">
              <a:effectLst>
                <a:outerShdw blurRad="38100" dist="38100" dir="2700000" algn="tl">
                  <a:srgbClr val="000000">
                    <a:alpha val="43137"/>
                  </a:srgbClr>
                </a:outerShdw>
              </a:effectLst>
              <a:latin typeface="Comic Sans MS" pitchFamily="66"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91200"/>
          </a:xfrm>
        </p:spPr>
        <p:txBody>
          <a:bodyPr>
            <a:normAutofit/>
          </a:bodyPr>
          <a:lstStyle/>
          <a:p>
            <a:pPr marL="0" indent="0">
              <a:buNone/>
            </a:pPr>
            <a:r>
              <a:rPr lang="en-US" sz="2700" dirty="0" smtClean="0">
                <a:effectLst>
                  <a:outerShdw blurRad="38100" dist="38100" dir="2700000" algn="tl">
                    <a:srgbClr val="000000">
                      <a:alpha val="43137"/>
                    </a:srgbClr>
                  </a:outerShdw>
                </a:effectLst>
                <a:latin typeface="Comic Sans MS" pitchFamily="66" charset="0"/>
              </a:rPr>
              <a:t>According to Robert Katz (1955), there are </a:t>
            </a:r>
            <a:r>
              <a:rPr lang="en-US" sz="2700" b="1" i="1" dirty="0" smtClean="0">
                <a:solidFill>
                  <a:schemeClr val="accent3">
                    <a:lumMod val="20000"/>
                    <a:lumOff val="80000"/>
                  </a:schemeClr>
                </a:solidFill>
                <a:effectLst>
                  <a:outerShdw blurRad="38100" dist="38100" dir="2700000" algn="tl">
                    <a:srgbClr val="000000">
                      <a:alpha val="43137"/>
                    </a:srgbClr>
                  </a:outerShdw>
                </a:effectLst>
                <a:latin typeface="Comic Sans MS" pitchFamily="66" charset="0"/>
              </a:rPr>
              <a:t>3</a:t>
            </a:r>
            <a:r>
              <a:rPr lang="en-US" sz="2700" dirty="0" smtClean="0">
                <a:effectLst>
                  <a:outerShdw blurRad="38100" dist="38100" dir="2700000" algn="tl">
                    <a:srgbClr val="000000">
                      <a:alpha val="43137"/>
                    </a:srgbClr>
                  </a:outerShdw>
                </a:effectLst>
                <a:latin typeface="Comic Sans MS" pitchFamily="66" charset="0"/>
              </a:rPr>
              <a:t> well known skills which fall under the </a:t>
            </a:r>
            <a:r>
              <a:rPr lang="en-US" sz="2700" b="1" i="1" dirty="0" smtClean="0">
                <a:effectLst>
                  <a:outerShdw blurRad="38100" dist="38100" dir="2700000" algn="tl">
                    <a:srgbClr val="000000">
                      <a:alpha val="43137"/>
                    </a:srgbClr>
                  </a:outerShdw>
                </a:effectLst>
                <a:latin typeface="Comic Sans MS" pitchFamily="66" charset="0"/>
              </a:rPr>
              <a:t>G</a:t>
            </a:r>
            <a:r>
              <a:rPr lang="en-US" sz="2700" b="1" i="1" dirty="0" smtClean="0">
                <a:effectLst>
                  <a:outerShdw blurRad="38100" dist="38100" dir="2700000" algn="tl">
                    <a:srgbClr val="000000">
                      <a:alpha val="43137"/>
                    </a:srgbClr>
                  </a:outerShdw>
                </a:effectLst>
                <a:latin typeface="Comic Sans MS" pitchFamily="66" charset="0"/>
              </a:rPr>
              <a:t>eneric </a:t>
            </a:r>
            <a:r>
              <a:rPr lang="en-US" sz="2700" b="1" i="1" dirty="0" smtClean="0">
                <a:effectLst>
                  <a:outerShdw blurRad="38100" dist="38100" dir="2700000" algn="tl">
                    <a:srgbClr val="000000">
                      <a:alpha val="43137"/>
                    </a:srgbClr>
                  </a:outerShdw>
                </a:effectLst>
                <a:latin typeface="Comic Sans MS" pitchFamily="66" charset="0"/>
              </a:rPr>
              <a:t>S</a:t>
            </a:r>
            <a:r>
              <a:rPr lang="en-US" sz="2700" b="1" i="1" dirty="0" smtClean="0">
                <a:effectLst>
                  <a:outerShdw blurRad="38100" dist="38100" dir="2700000" algn="tl">
                    <a:srgbClr val="000000">
                      <a:alpha val="43137"/>
                    </a:srgbClr>
                  </a:outerShdw>
                </a:effectLst>
                <a:latin typeface="Comic Sans MS" pitchFamily="66" charset="0"/>
              </a:rPr>
              <a:t>kills </a:t>
            </a:r>
            <a:r>
              <a:rPr lang="en-US" sz="2700" dirty="0" smtClean="0">
                <a:effectLst>
                  <a:outerShdw blurRad="38100" dist="38100" dir="2700000" algn="tl">
                    <a:srgbClr val="000000">
                      <a:alpha val="43137"/>
                    </a:srgbClr>
                  </a:outerShdw>
                </a:effectLst>
                <a:latin typeface="Comic Sans MS" pitchFamily="66" charset="0"/>
              </a:rPr>
              <a:t>that are important in performing management functions and they are:</a:t>
            </a:r>
          </a:p>
          <a:p>
            <a:pPr marL="0" indent="0">
              <a:buNone/>
            </a:pPr>
            <a:endParaRPr lang="en-US" sz="2700" dirty="0" smtClean="0">
              <a:effectLst>
                <a:outerShdw blurRad="38100" dist="38100" dir="2700000" algn="tl">
                  <a:srgbClr val="000000">
                    <a:alpha val="43137"/>
                  </a:srgbClr>
                </a:outerShdw>
              </a:effectLst>
              <a:latin typeface="Comic Sans MS" pitchFamily="66" charset="0"/>
            </a:endParaRPr>
          </a:p>
          <a:p>
            <a:pPr marL="514350" indent="-514350">
              <a:buFont typeface="+mj-lt"/>
              <a:buAutoNum type="arabicParenR"/>
            </a:pPr>
            <a:r>
              <a:rPr lang="en-US" sz="2700" b="1" i="1" dirty="0" smtClean="0">
                <a:effectLst>
                  <a:outerShdw blurRad="38100" dist="38100" dir="2700000" algn="tl">
                    <a:srgbClr val="000000">
                      <a:alpha val="43137"/>
                    </a:srgbClr>
                  </a:outerShdw>
                </a:effectLst>
                <a:latin typeface="Comic Sans MS" pitchFamily="66" charset="0"/>
              </a:rPr>
              <a:t>Technical Skills</a:t>
            </a:r>
          </a:p>
          <a:p>
            <a:pPr marL="514350" indent="-514350">
              <a:buFont typeface="+mj-lt"/>
              <a:buAutoNum type="arabicParenR"/>
            </a:pPr>
            <a:endParaRPr lang="en-US" sz="2700" b="1" i="1" dirty="0" smtClean="0">
              <a:effectLst>
                <a:outerShdw blurRad="38100" dist="38100" dir="2700000" algn="tl">
                  <a:srgbClr val="000000">
                    <a:alpha val="43137"/>
                  </a:srgbClr>
                </a:outerShdw>
              </a:effectLst>
              <a:latin typeface="Comic Sans MS" pitchFamily="66" charset="0"/>
            </a:endParaRPr>
          </a:p>
          <a:p>
            <a:pPr marL="514350" indent="-514350">
              <a:buFont typeface="+mj-lt"/>
              <a:buAutoNum type="arabicParenR"/>
            </a:pPr>
            <a:r>
              <a:rPr lang="en-US" sz="2700" b="1" i="1" dirty="0" smtClean="0">
                <a:effectLst>
                  <a:outerShdw blurRad="38100" dist="38100" dir="2700000" algn="tl">
                    <a:srgbClr val="000000">
                      <a:alpha val="43137"/>
                    </a:srgbClr>
                  </a:outerShdw>
                </a:effectLst>
                <a:latin typeface="Comic Sans MS" pitchFamily="66" charset="0"/>
              </a:rPr>
              <a:t>Human Skills</a:t>
            </a:r>
          </a:p>
          <a:p>
            <a:pPr marL="514350" indent="-514350">
              <a:buFont typeface="+mj-lt"/>
              <a:buAutoNum type="arabicParenR"/>
            </a:pPr>
            <a:endParaRPr lang="en-US" sz="2700" b="1" i="1" dirty="0" smtClean="0">
              <a:effectLst>
                <a:outerShdw blurRad="38100" dist="38100" dir="2700000" algn="tl">
                  <a:srgbClr val="000000">
                    <a:alpha val="43137"/>
                  </a:srgbClr>
                </a:outerShdw>
              </a:effectLst>
              <a:latin typeface="Comic Sans MS" pitchFamily="66" charset="0"/>
            </a:endParaRPr>
          </a:p>
          <a:p>
            <a:pPr marL="514350" indent="-514350">
              <a:buFont typeface="+mj-lt"/>
              <a:buAutoNum type="arabicParenR"/>
            </a:pPr>
            <a:r>
              <a:rPr lang="en-US" sz="2700" b="1" i="1" dirty="0" smtClean="0">
                <a:effectLst>
                  <a:outerShdw blurRad="38100" dist="38100" dir="2700000" algn="tl">
                    <a:srgbClr val="000000">
                      <a:alpha val="43137"/>
                    </a:srgbClr>
                  </a:outerShdw>
                </a:effectLst>
                <a:latin typeface="Comic Sans MS" pitchFamily="66" charset="0"/>
              </a:rPr>
              <a:t>Conceptual Skills</a:t>
            </a:r>
          </a:p>
          <a:p>
            <a:pPr marL="514350" indent="-514350">
              <a:buFont typeface="+mj-lt"/>
              <a:buAutoNum type="arabicParenR"/>
            </a:pPr>
            <a:endParaRPr lang="en-US" sz="2700" dirty="0" smtClean="0">
              <a:effectLst>
                <a:outerShdw blurRad="38100" dist="38100" dir="2700000" algn="tl">
                  <a:srgbClr val="000000">
                    <a:alpha val="43137"/>
                  </a:srgbClr>
                </a:outerShdw>
              </a:effectLst>
              <a:latin typeface="Comic Sans MS" pitchFamily="66"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029200"/>
          </a:xfrm>
        </p:spPr>
        <p:txBody>
          <a:bodyPr>
            <a:normAutofit/>
          </a:bodyPr>
          <a:lstStyle/>
          <a:p>
            <a:pPr marL="0" indent="290513" algn="just">
              <a:buNone/>
              <a:tabLst>
                <a:tab pos="55563" algn="l"/>
              </a:tabLst>
            </a:pPr>
            <a:r>
              <a:rPr lang="en-US" sz="2700" dirty="0" smtClean="0">
                <a:effectLst>
                  <a:outerShdw blurRad="38100" dist="38100" dir="2700000" algn="tl">
                    <a:srgbClr val="000000">
                      <a:alpha val="43137"/>
                    </a:srgbClr>
                  </a:outerShdw>
                </a:effectLst>
                <a:latin typeface="Comic Sans MS" pitchFamily="66" charset="0"/>
              </a:rPr>
              <a:t>These are the ability to use specific knowledge, techniques and resources in performing tasks. </a:t>
            </a:r>
            <a:endParaRPr lang="en-US" sz="2700" dirty="0" smtClean="0">
              <a:effectLst>
                <a:outerShdw blurRad="38100" dist="38100" dir="2700000" algn="tl">
                  <a:srgbClr val="000000">
                    <a:alpha val="43137"/>
                  </a:srgbClr>
                </a:outerShdw>
              </a:effectLst>
              <a:latin typeface="Comic Sans MS" pitchFamily="66" charset="0"/>
            </a:endParaRPr>
          </a:p>
          <a:p>
            <a:pPr marL="0" indent="0" algn="just">
              <a:buNone/>
              <a:tabLst>
                <a:tab pos="55563" algn="l"/>
              </a:tabLst>
            </a:pPr>
            <a:endParaRPr lang="en-US" sz="2700" dirty="0" smtClean="0">
              <a:effectLst>
                <a:outerShdw blurRad="38100" dist="38100" dir="2700000" algn="tl">
                  <a:srgbClr val="000000">
                    <a:alpha val="43137"/>
                  </a:srgbClr>
                </a:outerShdw>
              </a:effectLst>
              <a:latin typeface="Comic Sans MS" pitchFamily="66" charset="0"/>
            </a:endParaRPr>
          </a:p>
          <a:p>
            <a:pPr marL="0" indent="0" algn="just">
              <a:buNone/>
              <a:tabLst>
                <a:tab pos="55563" algn="l"/>
              </a:tabLst>
            </a:pPr>
            <a:r>
              <a:rPr lang="en-US" sz="2700" dirty="0" smtClean="0">
                <a:effectLst>
                  <a:outerShdw blurRad="38100" dist="38100" dir="2700000" algn="tl">
                    <a:srgbClr val="000000">
                      <a:alpha val="43137"/>
                    </a:srgbClr>
                  </a:outerShdw>
                </a:effectLst>
                <a:latin typeface="Comic Sans MS" pitchFamily="66" charset="0"/>
              </a:rPr>
              <a:t>These type of skills can be found in the law, medicine, engineering and accounting fields.</a:t>
            </a:r>
          </a:p>
          <a:p>
            <a:pPr marL="0" indent="0" algn="just">
              <a:buNone/>
              <a:tabLst>
                <a:tab pos="55563" algn="l"/>
              </a:tabLst>
            </a:pPr>
            <a:endParaRPr lang="en-US" sz="2700" dirty="0" smtClean="0">
              <a:effectLst>
                <a:outerShdw blurRad="38100" dist="38100" dir="2700000" algn="tl">
                  <a:srgbClr val="000000">
                    <a:alpha val="43137"/>
                  </a:srgbClr>
                </a:outerShdw>
              </a:effectLst>
              <a:latin typeface="Comic Sans MS" pitchFamily="66" charset="0"/>
            </a:endParaRPr>
          </a:p>
          <a:p>
            <a:pPr marL="0" indent="0" algn="just">
              <a:buNone/>
              <a:tabLst>
                <a:tab pos="55563" algn="l"/>
              </a:tabLst>
            </a:pPr>
            <a:r>
              <a:rPr lang="en-US" sz="2700" dirty="0" smtClean="0">
                <a:effectLst>
                  <a:outerShdw blurRad="38100" dist="38100" dir="2700000" algn="tl">
                    <a:srgbClr val="000000">
                      <a:alpha val="43137"/>
                    </a:srgbClr>
                  </a:outerShdw>
                </a:effectLst>
                <a:latin typeface="Comic Sans MS" pitchFamily="66" charset="0"/>
              </a:rPr>
              <a:t>These skills are especially important at the first-line management level or lower level since daily work-related problems must be solved.</a:t>
            </a:r>
          </a:p>
        </p:txBody>
      </p:sp>
      <p:sp>
        <p:nvSpPr>
          <p:cNvPr id="3" name="Title 2"/>
          <p:cNvSpPr>
            <a:spLocks noGrp="1"/>
          </p:cNvSpPr>
          <p:nvPr>
            <p:ph type="title"/>
          </p:nvPr>
        </p:nvSpPr>
        <p:spPr>
          <a:xfrm>
            <a:off x="304800" y="0"/>
            <a:ext cx="8229600" cy="914400"/>
          </a:xfrm>
        </p:spPr>
        <p:txBody>
          <a:bodyPr>
            <a:normAutofit/>
          </a:bodyPr>
          <a:lstStyle/>
          <a:p>
            <a:pPr algn="ctr">
              <a:buSzPct val="50000"/>
              <a:buBlip>
                <a:blip r:embed="rId2"/>
              </a:buBlip>
              <a:tabLst>
                <a:tab pos="290513" algn="l"/>
                <a:tab pos="401638" algn="l"/>
                <a:tab pos="692150" algn="l"/>
              </a:tabLst>
            </a:pPr>
            <a:r>
              <a:rPr lang="en-US" sz="3800" b="1" dirty="0" smtClean="0">
                <a:effectLst>
                  <a:outerShdw blurRad="38100" dist="38100" dir="2700000" algn="tl">
                    <a:srgbClr val="000000">
                      <a:alpha val="43137"/>
                    </a:srgbClr>
                  </a:outerShdw>
                </a:effectLst>
                <a:latin typeface="Comic Sans MS" pitchFamily="66" charset="0"/>
              </a:rPr>
              <a:t>T</a:t>
            </a:r>
            <a:r>
              <a:rPr sz="3800" b="1" smtClean="0">
                <a:effectLst>
                  <a:outerShdw blurRad="38100" dist="38100" dir="2700000" algn="tl">
                    <a:srgbClr val="000000">
                      <a:alpha val="43137"/>
                    </a:srgbClr>
                  </a:outerShdw>
                </a:effectLst>
                <a:latin typeface="Comic Sans MS" pitchFamily="66" charset="0"/>
              </a:rPr>
              <a:t>echnical Skills</a:t>
            </a:r>
            <a:endParaRPr lang="en-US" sz="3800" b="1" dirty="0">
              <a:effectLst>
                <a:outerShdw blurRad="38100" dist="38100" dir="2700000" algn="tl">
                  <a:srgbClr val="000000">
                    <a:alpha val="43137"/>
                  </a:srgbClr>
                </a:outerShdw>
              </a:effectLst>
              <a:latin typeface="Comic Sans MS"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486400"/>
          </a:xfrm>
        </p:spPr>
        <p:txBody>
          <a:bodyPr>
            <a:normAutofit/>
          </a:bodyPr>
          <a:lstStyle/>
          <a:p>
            <a:pPr marL="274638" indent="9525">
              <a:spcAft>
                <a:spcPts val="1800"/>
              </a:spcAft>
              <a:buNone/>
            </a:pPr>
            <a:r>
              <a:rPr lang="en-US" sz="2700" dirty="0" smtClean="0">
                <a:effectLst>
                  <a:outerShdw blurRad="38100" dist="38100" dir="2700000" algn="tl">
                    <a:srgbClr val="000000">
                      <a:alpha val="43137"/>
                    </a:srgbClr>
                  </a:outerShdw>
                </a:effectLst>
                <a:latin typeface="Comic Sans MS" pitchFamily="66" charset="0"/>
              </a:rPr>
              <a:t>Generally, no management definition is universally  accepted by management authorities and practitioners. Many defined management based on their background and environment.</a:t>
            </a:r>
          </a:p>
          <a:p>
            <a:pPr marL="274638" indent="9525">
              <a:spcAft>
                <a:spcPts val="1800"/>
              </a:spcAft>
              <a:buBlip>
                <a:blip r:embed="rId2"/>
              </a:buBlip>
            </a:pPr>
            <a:r>
              <a:rPr lang="en-US" sz="2700" dirty="0" smtClean="0">
                <a:effectLst>
                  <a:outerShdw blurRad="38100" dist="38100" dir="2700000" algn="tl">
                    <a:srgbClr val="000000">
                      <a:alpha val="43137"/>
                    </a:srgbClr>
                  </a:outerShdw>
                </a:effectLst>
                <a:latin typeface="Comic Sans MS" pitchFamily="66" charset="0"/>
              </a:rPr>
              <a:t> Mary Parker </a:t>
            </a:r>
            <a:r>
              <a:rPr lang="en-US" sz="2700" dirty="0" err="1" smtClean="0">
                <a:effectLst>
                  <a:outerShdw blurRad="38100" dist="38100" dir="2700000" algn="tl">
                    <a:srgbClr val="000000">
                      <a:alpha val="43137"/>
                    </a:srgbClr>
                  </a:outerShdw>
                </a:effectLst>
                <a:latin typeface="Comic Sans MS" pitchFamily="66" charset="0"/>
              </a:rPr>
              <a:t>Follet</a:t>
            </a:r>
            <a:r>
              <a:rPr lang="en-US" sz="2700" dirty="0" smtClean="0">
                <a:effectLst>
                  <a:outerShdw blurRad="38100" dist="38100" dir="2700000" algn="tl">
                    <a:srgbClr val="000000">
                      <a:alpha val="43137"/>
                    </a:srgbClr>
                  </a:outerShdw>
                </a:effectLst>
                <a:latin typeface="Comic Sans MS" pitchFamily="66" charset="0"/>
              </a:rPr>
              <a:t> defined management as the “art of getting things done through people”.</a:t>
            </a:r>
          </a:p>
          <a:p>
            <a:pPr marL="274638" indent="9525">
              <a:spcAft>
                <a:spcPts val="600"/>
              </a:spcAft>
              <a:buBlip>
                <a:blip r:embed="rId2"/>
              </a:buBlip>
            </a:pPr>
            <a:r>
              <a:rPr lang="en-US" sz="2700" dirty="0" smtClean="0">
                <a:effectLst>
                  <a:outerShdw blurRad="38100" dist="38100" dir="2700000" algn="tl">
                    <a:srgbClr val="000000">
                      <a:alpha val="43137"/>
                    </a:srgbClr>
                  </a:outerShdw>
                </a:effectLst>
                <a:latin typeface="Comic Sans MS" pitchFamily="66" charset="0"/>
              </a:rPr>
              <a:t> </a:t>
            </a:r>
            <a:r>
              <a:rPr lang="en-US" sz="2700" dirty="0" err="1" smtClean="0">
                <a:effectLst>
                  <a:outerShdw blurRad="38100" dist="38100" dir="2700000" algn="tl">
                    <a:srgbClr val="000000">
                      <a:alpha val="43137"/>
                    </a:srgbClr>
                  </a:outerShdw>
                </a:effectLst>
                <a:latin typeface="Comic Sans MS" pitchFamily="66" charset="0"/>
              </a:rPr>
              <a:t>Weihrich</a:t>
            </a:r>
            <a:r>
              <a:rPr lang="en-US" sz="2700" dirty="0" smtClean="0">
                <a:effectLst>
                  <a:outerShdw blurRad="38100" dist="38100" dir="2700000" algn="tl">
                    <a:srgbClr val="000000">
                      <a:alpha val="43137"/>
                    </a:srgbClr>
                  </a:outerShdw>
                </a:effectLst>
                <a:latin typeface="Comic Sans MS" pitchFamily="66" charset="0"/>
              </a:rPr>
              <a:t> &amp; Koontz (1994), however, defined management as the process of designing and maintaining an environment in which individuals, working together in groups, efficiently accomplish selected aims.</a:t>
            </a:r>
          </a:p>
        </p:txBody>
      </p:sp>
      <p:sp>
        <p:nvSpPr>
          <p:cNvPr id="3" name="Title 2"/>
          <p:cNvSpPr>
            <a:spLocks noGrp="1"/>
          </p:cNvSpPr>
          <p:nvPr>
            <p:ph type="title"/>
          </p:nvPr>
        </p:nvSpPr>
        <p:spPr>
          <a:xfrm>
            <a:off x="457200" y="152400"/>
            <a:ext cx="8229600" cy="914400"/>
          </a:xfrm>
        </p:spPr>
        <p:txBody>
          <a:bodyPr>
            <a:normAutofit/>
          </a:bodyPr>
          <a:lstStyle/>
          <a:p>
            <a:pPr algn="ctr"/>
            <a:r>
              <a:rPr sz="3800" b="1" smtClean="0">
                <a:effectLst>
                  <a:outerShdw blurRad="38100" dist="38100" dir="2700000" algn="tl">
                    <a:srgbClr val="000000">
                      <a:alpha val="43137"/>
                    </a:srgbClr>
                  </a:outerShdw>
                </a:effectLst>
                <a:latin typeface="Comic Sans MS" pitchFamily="66" charset="0"/>
              </a:rPr>
              <a:t>DEFINITION</a:t>
            </a:r>
            <a:endParaRPr lang="en-US" sz="3800" b="1" dirty="0">
              <a:effectLst>
                <a:outerShdw blurRad="38100" dist="38100" dir="2700000" algn="tl">
                  <a:srgbClr val="000000">
                    <a:alpha val="43137"/>
                  </a:srgbClr>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876800"/>
          </a:xfrm>
        </p:spPr>
        <p:txBody>
          <a:bodyPr>
            <a:normAutofit/>
          </a:bodyPr>
          <a:lstStyle/>
          <a:p>
            <a:pPr marL="0" indent="166688" algn="just">
              <a:buNone/>
              <a:tabLst>
                <a:tab pos="346075" algn="l"/>
              </a:tabLst>
            </a:pPr>
            <a:r>
              <a:rPr lang="en-US" sz="2700" dirty="0" smtClean="0">
                <a:effectLst>
                  <a:outerShdw blurRad="38100" dist="38100" dir="2700000" algn="tl">
                    <a:srgbClr val="000000">
                      <a:alpha val="43137"/>
                    </a:srgbClr>
                  </a:outerShdw>
                </a:effectLst>
                <a:latin typeface="Comic Sans MS" pitchFamily="66" charset="0"/>
              </a:rPr>
              <a:t>	These are the ability managers to work effectively with others and build cooperation in their team so as to achieve organisational goals. </a:t>
            </a:r>
          </a:p>
          <a:p>
            <a:pPr marL="0" indent="166688" algn="just">
              <a:buNone/>
              <a:tabLst>
                <a:tab pos="346075" algn="l"/>
              </a:tabLst>
            </a:pPr>
            <a:endParaRPr lang="en-US" sz="2700" dirty="0" smtClean="0">
              <a:effectLst>
                <a:outerShdw blurRad="38100" dist="38100" dir="2700000" algn="tl">
                  <a:srgbClr val="000000">
                    <a:alpha val="43137"/>
                  </a:srgbClr>
                </a:outerShdw>
              </a:effectLst>
              <a:latin typeface="Comic Sans MS" pitchFamily="66" charset="0"/>
            </a:endParaRPr>
          </a:p>
          <a:p>
            <a:pPr marL="0" indent="166688" algn="just">
              <a:buNone/>
              <a:tabLst>
                <a:tab pos="346075" algn="l"/>
              </a:tabLst>
            </a:pPr>
            <a:r>
              <a:rPr lang="en-US" sz="2700" dirty="0" smtClean="0">
                <a:effectLst>
                  <a:outerShdw blurRad="38100" dist="38100" dir="2700000" algn="tl">
                    <a:srgbClr val="000000">
                      <a:alpha val="43137"/>
                    </a:srgbClr>
                  </a:outerShdw>
                </a:effectLst>
                <a:latin typeface="Comic Sans MS" pitchFamily="66" charset="0"/>
              </a:rPr>
              <a:t>For this purpose, such managers should have communicating skills, motivating skills and leadership skills.</a:t>
            </a:r>
            <a:endParaRPr lang="en-US" sz="2700" dirty="0">
              <a:effectLst>
                <a:outerShdw blurRad="38100" dist="38100" dir="2700000" algn="tl">
                  <a:srgbClr val="000000">
                    <a:alpha val="43137"/>
                  </a:srgbClr>
                </a:outerShdw>
              </a:effectLst>
              <a:latin typeface="Comic Sans MS" pitchFamily="66" charset="0"/>
            </a:endParaRPr>
          </a:p>
        </p:txBody>
      </p:sp>
      <p:sp>
        <p:nvSpPr>
          <p:cNvPr id="3" name="Title 2"/>
          <p:cNvSpPr>
            <a:spLocks noGrp="1"/>
          </p:cNvSpPr>
          <p:nvPr>
            <p:ph type="title"/>
          </p:nvPr>
        </p:nvSpPr>
        <p:spPr>
          <a:xfrm>
            <a:off x="457200" y="304800"/>
            <a:ext cx="8229600" cy="838200"/>
          </a:xfrm>
        </p:spPr>
        <p:txBody>
          <a:bodyPr>
            <a:normAutofit/>
          </a:bodyPr>
          <a:lstStyle/>
          <a:p>
            <a:pPr algn="ctr">
              <a:buSzPct val="50000"/>
              <a:buBlip>
                <a:blip r:embed="rId2"/>
              </a:buBlip>
            </a:pPr>
            <a:r>
              <a:rPr sz="3800" b="1" smtClean="0">
                <a:effectLst>
                  <a:outerShdw blurRad="38100" dist="38100" dir="2700000" algn="tl">
                    <a:srgbClr val="000000">
                      <a:alpha val="43137"/>
                    </a:srgbClr>
                  </a:outerShdw>
                </a:effectLst>
                <a:latin typeface="Comic Sans MS" pitchFamily="66" charset="0"/>
              </a:rPr>
              <a:t>Human Skills</a:t>
            </a:r>
            <a:endParaRPr lang="en-US" sz="3800" b="1" dirty="0">
              <a:effectLst>
                <a:outerShdw blurRad="38100" dist="38100" dir="2700000" algn="tl">
                  <a:srgbClr val="000000">
                    <a:alpha val="43137"/>
                  </a:srgbClr>
                </a:outerShdw>
              </a:effectLst>
              <a:latin typeface="Comic Sans MS" pitchFamily="66"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638800"/>
          </a:xfrm>
        </p:spPr>
        <p:txBody>
          <a:bodyPr>
            <a:normAutofit/>
          </a:bodyPr>
          <a:lstStyle/>
          <a:p>
            <a:pPr marL="55563" indent="290513">
              <a:buNone/>
              <a:tabLst>
                <a:tab pos="55563" algn="l"/>
              </a:tabLst>
            </a:pPr>
            <a:r>
              <a:rPr lang="en-US" sz="2700" dirty="0" smtClean="0">
                <a:latin typeface="Comic Sans MS" pitchFamily="66" charset="0"/>
              </a:rPr>
              <a:t>These consist of the ability of a manager to see or </a:t>
            </a:r>
            <a:r>
              <a:rPr lang="en-US" sz="2700" dirty="0" err="1" smtClean="0">
                <a:latin typeface="Comic Sans MS" pitchFamily="66" charset="0"/>
              </a:rPr>
              <a:t>visualise</a:t>
            </a:r>
            <a:r>
              <a:rPr lang="en-US" sz="2700" dirty="0" smtClean="0">
                <a:latin typeface="Comic Sans MS" pitchFamily="66" charset="0"/>
              </a:rPr>
              <a:t> how each part of an organisation fits and interacts together to accomplish overall organisational goals and objectives.</a:t>
            </a:r>
          </a:p>
          <a:p>
            <a:pPr marL="55563" indent="290513">
              <a:buNone/>
              <a:tabLst>
                <a:tab pos="55563" algn="l"/>
              </a:tabLst>
            </a:pPr>
            <a:endParaRPr lang="en-US" sz="2700" dirty="0" smtClean="0">
              <a:latin typeface="Comic Sans MS" pitchFamily="66" charset="0"/>
            </a:endParaRPr>
          </a:p>
          <a:p>
            <a:pPr marL="55563" indent="0">
              <a:buNone/>
              <a:tabLst>
                <a:tab pos="55563" algn="l"/>
              </a:tabLst>
            </a:pPr>
            <a:r>
              <a:rPr lang="en-US" sz="2700" dirty="0" smtClean="0">
                <a:latin typeface="Comic Sans MS" pitchFamily="66" charset="0"/>
              </a:rPr>
              <a:t>These skills are decision making skills and organisational  skills:</a:t>
            </a:r>
          </a:p>
          <a:p>
            <a:pPr marL="55563" indent="0">
              <a:buNone/>
              <a:tabLst>
                <a:tab pos="55563" algn="l"/>
              </a:tabLst>
            </a:pPr>
            <a:endParaRPr lang="en-US" sz="2700" dirty="0" smtClean="0">
              <a:latin typeface="Comic Sans MS" pitchFamily="66" charset="0"/>
            </a:endParaRPr>
          </a:p>
          <a:p>
            <a:pPr marL="55563" indent="290513">
              <a:buFont typeface="Courier New" pitchFamily="49" charset="0"/>
              <a:buChar char="o"/>
              <a:tabLst>
                <a:tab pos="55563" algn="l"/>
              </a:tabLst>
            </a:pPr>
            <a:r>
              <a:rPr lang="en-US" sz="2700" dirty="0" smtClean="0">
                <a:latin typeface="Comic Sans MS" pitchFamily="66" charset="0"/>
              </a:rPr>
              <a:t>Decision making skill - ability of a person to take timely accurate decisions</a:t>
            </a:r>
          </a:p>
          <a:p>
            <a:pPr marL="55563" indent="290513">
              <a:buFont typeface="Courier New" pitchFamily="49" charset="0"/>
              <a:buChar char="o"/>
              <a:tabLst>
                <a:tab pos="55563" algn="l"/>
              </a:tabLst>
            </a:pPr>
            <a:r>
              <a:rPr lang="en-US" sz="2700" dirty="0" smtClean="0">
                <a:latin typeface="Comic Sans MS" pitchFamily="66" charset="0"/>
              </a:rPr>
              <a:t>Organisational skills - help to select and post different people at work best suited for them.</a:t>
            </a:r>
            <a:endParaRPr lang="en-US" sz="2700" dirty="0" smtClean="0">
              <a:latin typeface="Comic Sans MS" pitchFamily="66" charset="0"/>
            </a:endParaRPr>
          </a:p>
          <a:p>
            <a:pPr marL="55563" indent="290513">
              <a:buNone/>
              <a:tabLst>
                <a:tab pos="55563" algn="l"/>
              </a:tabLst>
            </a:pPr>
            <a:endParaRPr lang="en-US" sz="2700" dirty="0" smtClean="0">
              <a:latin typeface="Comic Sans MS" pitchFamily="66" charset="0"/>
            </a:endParaRPr>
          </a:p>
        </p:txBody>
      </p:sp>
      <p:sp>
        <p:nvSpPr>
          <p:cNvPr id="3" name="Title 2"/>
          <p:cNvSpPr>
            <a:spLocks noGrp="1"/>
          </p:cNvSpPr>
          <p:nvPr>
            <p:ph type="title"/>
          </p:nvPr>
        </p:nvSpPr>
        <p:spPr>
          <a:xfrm>
            <a:off x="457200" y="152400"/>
            <a:ext cx="8229600" cy="838200"/>
          </a:xfrm>
        </p:spPr>
        <p:txBody>
          <a:bodyPr>
            <a:normAutofit/>
          </a:bodyPr>
          <a:lstStyle/>
          <a:p>
            <a:pPr algn="ctr">
              <a:buSzPct val="50000"/>
              <a:buBlip>
                <a:blip r:embed="rId2"/>
              </a:buBlip>
            </a:pPr>
            <a:r>
              <a:rPr sz="3800" b="1" smtClean="0">
                <a:effectLst>
                  <a:outerShdw blurRad="38100" dist="38100" dir="2700000" algn="tl">
                    <a:srgbClr val="000000">
                      <a:alpha val="43137"/>
                    </a:srgbClr>
                  </a:outerShdw>
                </a:effectLst>
                <a:latin typeface="Comic Sans MS" pitchFamily="66" charset="0"/>
              </a:rPr>
              <a:t>Conceptual Skills</a:t>
            </a:r>
            <a:endParaRPr lang="en-US" sz="3800" b="1" dirty="0">
              <a:effectLst>
                <a:outerShdw blurRad="38100" dist="38100" dir="2700000" algn="tl">
                  <a:srgbClr val="000000">
                    <a:alpha val="43137"/>
                  </a:srgbClr>
                </a:outerShdw>
              </a:effectLst>
              <a:latin typeface="Comic Sans MS" pitchFamily="66"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410200"/>
          </a:xfrm>
        </p:spPr>
        <p:txBody>
          <a:bodyPr>
            <a:normAutofit/>
          </a:bodyPr>
          <a:lstStyle/>
          <a:p>
            <a:pPr>
              <a:buNone/>
            </a:pPr>
            <a:r>
              <a:rPr lang="en-US" sz="2700" b="1" dirty="0" smtClean="0">
                <a:effectLst>
                  <a:outerShdw blurRad="38100" dist="38100" dir="2700000" algn="tl">
                    <a:srgbClr val="000000">
                      <a:alpha val="43137"/>
                    </a:srgbClr>
                  </a:outerShdw>
                </a:effectLst>
                <a:latin typeface="Comic Sans MS" pitchFamily="66" charset="0"/>
              </a:rPr>
              <a:t>	Other Skills include:</a:t>
            </a:r>
          </a:p>
          <a:p>
            <a:pPr>
              <a:buNone/>
            </a:pPr>
            <a:endParaRPr lang="en-US" sz="2700" b="1" dirty="0" smtClean="0">
              <a:effectLst>
                <a:outerShdw blurRad="38100" dist="38100" dir="2700000" algn="tl">
                  <a:srgbClr val="000000">
                    <a:alpha val="43137"/>
                  </a:srgbClr>
                </a:outerShdw>
              </a:effectLst>
              <a:latin typeface="Comic Sans MS" pitchFamily="66" charset="0"/>
            </a:endParaRPr>
          </a:p>
          <a:p>
            <a:pPr algn="ctr">
              <a:buFont typeface="Comic Sans MS" pitchFamily="66" charset="0"/>
              <a:buChar char="—"/>
              <a:tabLst>
                <a:tab pos="2798763" algn="l"/>
              </a:tabLst>
            </a:pPr>
            <a:r>
              <a:rPr lang="en-US" sz="2700" dirty="0" smtClean="0">
                <a:effectLst>
                  <a:outerShdw blurRad="38100" dist="38100" dir="2700000" algn="tl">
                    <a:srgbClr val="000000">
                      <a:alpha val="43137"/>
                    </a:srgbClr>
                  </a:outerShdw>
                </a:effectLst>
                <a:latin typeface="Comic Sans MS" pitchFamily="66" charset="0"/>
              </a:rPr>
              <a:t>Design Skills</a:t>
            </a:r>
          </a:p>
          <a:p>
            <a:pPr algn="ctr">
              <a:buFont typeface="Comic Sans MS" pitchFamily="66" charset="0"/>
              <a:buChar char="―"/>
            </a:pPr>
            <a:endParaRPr lang="en-US" sz="2700" dirty="0" smtClean="0">
              <a:effectLst>
                <a:outerShdw blurRad="38100" dist="38100" dir="2700000" algn="tl">
                  <a:srgbClr val="000000">
                    <a:alpha val="43137"/>
                  </a:srgbClr>
                </a:outerShdw>
              </a:effectLst>
              <a:latin typeface="Comic Sans MS" pitchFamily="66" charset="0"/>
            </a:endParaRPr>
          </a:p>
          <a:p>
            <a:pPr algn="ctr">
              <a:buFont typeface="Comic Sans MS" pitchFamily="66" charset="0"/>
              <a:buChar char="―"/>
            </a:pPr>
            <a:r>
              <a:rPr lang="en-US" sz="2700" dirty="0" smtClean="0">
                <a:effectLst>
                  <a:outerShdw blurRad="38100" dist="38100" dir="2700000" algn="tl">
                    <a:srgbClr val="000000">
                      <a:alpha val="43137"/>
                    </a:srgbClr>
                  </a:outerShdw>
                </a:effectLst>
                <a:latin typeface="Comic Sans MS" pitchFamily="66" charset="0"/>
              </a:rPr>
              <a:t>Strategic Skills</a:t>
            </a:r>
          </a:p>
          <a:p>
            <a:pPr algn="ctr">
              <a:buFont typeface="Comic Sans MS" pitchFamily="66" charset="0"/>
              <a:buChar char="―"/>
            </a:pPr>
            <a:endParaRPr lang="en-US" sz="2700" dirty="0" smtClean="0">
              <a:effectLst>
                <a:outerShdw blurRad="38100" dist="38100" dir="2700000" algn="tl">
                  <a:srgbClr val="000000">
                    <a:alpha val="43137"/>
                  </a:srgbClr>
                </a:outerShdw>
              </a:effectLst>
              <a:latin typeface="Comic Sans MS" pitchFamily="66" charset="0"/>
            </a:endParaRPr>
          </a:p>
          <a:p>
            <a:pPr algn="ctr">
              <a:buFont typeface="Comic Sans MS" pitchFamily="66" charset="0"/>
              <a:buChar char="―"/>
            </a:pPr>
            <a:r>
              <a:rPr lang="en-US" sz="2700" dirty="0" smtClean="0">
                <a:effectLst>
                  <a:outerShdw blurRad="38100" dist="38100" dir="2700000" algn="tl">
                    <a:srgbClr val="000000">
                      <a:alpha val="43137"/>
                    </a:srgbClr>
                  </a:outerShdw>
                </a:effectLst>
                <a:latin typeface="Comic Sans MS" pitchFamily="66" charset="0"/>
              </a:rPr>
              <a:t>Analytical Skills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346075" algn="just">
              <a:buNone/>
            </a:pPr>
            <a:r>
              <a:rPr lang="en-US" sz="2700" dirty="0" smtClean="0">
                <a:effectLst>
                  <a:outerShdw blurRad="38100" dist="38100" dir="2700000" algn="tl">
                    <a:srgbClr val="000000">
                      <a:alpha val="43137"/>
                    </a:srgbClr>
                  </a:outerShdw>
                </a:effectLst>
                <a:latin typeface="Comic Sans MS" pitchFamily="66" charset="0"/>
              </a:rPr>
              <a:t>These consist of the ability of the top level manager to do more than see a problem.</a:t>
            </a:r>
          </a:p>
          <a:p>
            <a:pPr marL="0" indent="346075" algn="just">
              <a:buNone/>
            </a:pPr>
            <a:endParaRPr lang="en-US" sz="2700" dirty="0" smtClean="0">
              <a:effectLst>
                <a:outerShdw blurRad="38100" dist="38100" dir="2700000" algn="tl">
                  <a:srgbClr val="000000">
                    <a:alpha val="43137"/>
                  </a:srgbClr>
                </a:outerShdw>
              </a:effectLst>
              <a:latin typeface="Comic Sans MS" pitchFamily="66" charset="0"/>
            </a:endParaRPr>
          </a:p>
          <a:p>
            <a:pPr marL="0" indent="346075" algn="just">
              <a:buNone/>
            </a:pPr>
            <a:r>
              <a:rPr lang="en-US" sz="2700" dirty="0" smtClean="0">
                <a:effectLst>
                  <a:outerShdw blurRad="38100" dist="38100" dir="2700000" algn="tl">
                    <a:srgbClr val="000000">
                      <a:alpha val="43137"/>
                    </a:srgbClr>
                  </a:outerShdw>
                </a:effectLst>
                <a:latin typeface="Comic Sans MS" pitchFamily="66" charset="0"/>
              </a:rPr>
              <a:t>They must have the skill for designing a workable solution to the problem in the light of realities they face.</a:t>
            </a:r>
            <a:endParaRPr lang="en-US" sz="2700" dirty="0">
              <a:effectLst>
                <a:outerShdw blurRad="38100" dist="38100" dir="2700000" algn="tl">
                  <a:srgbClr val="000000">
                    <a:alpha val="43137"/>
                  </a:srgbClr>
                </a:outerShdw>
              </a:effectLst>
              <a:latin typeface="Comic Sans MS" pitchFamily="66" charset="0"/>
            </a:endParaRPr>
          </a:p>
        </p:txBody>
      </p:sp>
      <p:sp>
        <p:nvSpPr>
          <p:cNvPr id="3" name="Title 2"/>
          <p:cNvSpPr>
            <a:spLocks noGrp="1"/>
          </p:cNvSpPr>
          <p:nvPr>
            <p:ph type="title"/>
          </p:nvPr>
        </p:nvSpPr>
        <p:spPr>
          <a:xfrm>
            <a:off x="457200" y="152400"/>
            <a:ext cx="8229600" cy="914400"/>
          </a:xfrm>
        </p:spPr>
        <p:txBody>
          <a:bodyPr>
            <a:normAutofit/>
          </a:bodyPr>
          <a:lstStyle/>
          <a:p>
            <a:pPr algn="ctr">
              <a:buSzPct val="50000"/>
              <a:buBlip>
                <a:blip r:embed="rId2"/>
              </a:buBlip>
            </a:pPr>
            <a:r>
              <a:rPr sz="3800" b="1" smtClean="0">
                <a:effectLst>
                  <a:outerShdw blurRad="38100" dist="38100" dir="2700000" algn="tl">
                    <a:srgbClr val="000000">
                      <a:alpha val="43137"/>
                    </a:srgbClr>
                  </a:outerShdw>
                </a:effectLst>
                <a:latin typeface="Comic Sans MS" pitchFamily="66" charset="0"/>
              </a:rPr>
              <a:t>Design Skills</a:t>
            </a:r>
            <a:endParaRPr lang="en-US" sz="3800" b="1" dirty="0">
              <a:effectLst>
                <a:outerShdw blurRad="38100" dist="38100" dir="2700000" algn="tl">
                  <a:srgbClr val="000000">
                    <a:alpha val="43137"/>
                  </a:srgbClr>
                </a:outerShdw>
              </a:effectLst>
              <a:latin typeface="Comic Sans MS" pitchFamily="66"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029200"/>
          </a:xfrm>
        </p:spPr>
        <p:txBody>
          <a:bodyPr>
            <a:normAutofit/>
          </a:bodyPr>
          <a:lstStyle/>
          <a:p>
            <a:pPr marL="42863" indent="247650" algn="just">
              <a:buNone/>
            </a:pPr>
            <a:r>
              <a:rPr lang="en-US" sz="2700" dirty="0" smtClean="0">
                <a:effectLst>
                  <a:outerShdw blurRad="38100" dist="38100" dir="2700000" algn="tl">
                    <a:srgbClr val="000000">
                      <a:alpha val="43137"/>
                    </a:srgbClr>
                  </a:outerShdw>
                </a:effectLst>
                <a:latin typeface="Comic Sans MS" pitchFamily="66" charset="0"/>
              </a:rPr>
              <a:t>This is the management skill of focusing on a company’s key objectives and on the internal and external environments and responding in an appropriate and timely fashion. </a:t>
            </a:r>
          </a:p>
          <a:p>
            <a:pPr marL="42863" indent="247650" algn="just">
              <a:buNone/>
            </a:pPr>
            <a:endParaRPr lang="en-US" sz="2700" dirty="0" smtClean="0">
              <a:effectLst>
                <a:outerShdw blurRad="38100" dist="38100" dir="2700000" algn="tl">
                  <a:srgbClr val="000000">
                    <a:alpha val="43137"/>
                  </a:srgbClr>
                </a:outerShdw>
              </a:effectLst>
              <a:latin typeface="Comic Sans MS" pitchFamily="66" charset="0"/>
            </a:endParaRPr>
          </a:p>
          <a:p>
            <a:pPr marL="42863" indent="247650" algn="just">
              <a:buNone/>
            </a:pPr>
            <a:r>
              <a:rPr lang="en-US" sz="2700" dirty="0" smtClean="0">
                <a:effectLst>
                  <a:outerShdw blurRad="38100" dist="38100" dir="2700000" algn="tl">
                    <a:srgbClr val="000000">
                      <a:alpha val="43137"/>
                    </a:srgbClr>
                  </a:outerShdw>
                </a:effectLst>
                <a:latin typeface="Comic Sans MS" pitchFamily="66" charset="0"/>
              </a:rPr>
              <a:t>This will take into consideration the following:</a:t>
            </a:r>
          </a:p>
          <a:p>
            <a:pPr marL="42863" indent="247650" algn="just">
              <a:buFont typeface="Wingdings" pitchFamily="2" charset="2"/>
              <a:buChar char="Ø"/>
            </a:pPr>
            <a:r>
              <a:rPr lang="en-US" sz="2700" dirty="0" smtClean="0">
                <a:effectLst>
                  <a:outerShdw blurRad="38100" dist="38100" dir="2700000" algn="tl">
                    <a:srgbClr val="000000">
                      <a:alpha val="43137"/>
                    </a:srgbClr>
                  </a:outerShdw>
                </a:effectLst>
                <a:latin typeface="Comic Sans MS" pitchFamily="66" charset="0"/>
              </a:rPr>
              <a:t>Environmental assessment </a:t>
            </a:r>
          </a:p>
          <a:p>
            <a:pPr marL="42863" indent="247650" algn="just">
              <a:buFont typeface="Wingdings" pitchFamily="2" charset="2"/>
              <a:buChar char="Ø"/>
            </a:pPr>
            <a:r>
              <a:rPr lang="en-US" sz="2700" dirty="0" smtClean="0">
                <a:effectLst>
                  <a:outerShdw blurRad="38100" dist="38100" dir="2700000" algn="tl">
                    <a:srgbClr val="000000">
                      <a:alpha val="43137"/>
                    </a:srgbClr>
                  </a:outerShdw>
                </a:effectLst>
                <a:latin typeface="Comic Sans MS" pitchFamily="66" charset="0"/>
              </a:rPr>
              <a:t>Strategy formulation</a:t>
            </a:r>
          </a:p>
          <a:p>
            <a:pPr marL="42863" indent="247650" algn="just">
              <a:buFont typeface="Wingdings" pitchFamily="2" charset="2"/>
              <a:buChar char="Ø"/>
            </a:pPr>
            <a:r>
              <a:rPr lang="en-US" sz="2700" dirty="0" smtClean="0">
                <a:effectLst>
                  <a:outerShdw blurRad="38100" dist="38100" dir="2700000" algn="tl">
                    <a:srgbClr val="000000">
                      <a:alpha val="43137"/>
                    </a:srgbClr>
                  </a:outerShdw>
                </a:effectLst>
                <a:latin typeface="Comic Sans MS" pitchFamily="66" charset="0"/>
              </a:rPr>
              <a:t>Defining mission</a:t>
            </a:r>
          </a:p>
          <a:p>
            <a:pPr marL="42863" indent="247650" algn="just">
              <a:buFont typeface="Wingdings" pitchFamily="2" charset="2"/>
              <a:buChar char="Ø"/>
            </a:pPr>
            <a:r>
              <a:rPr lang="en-US" sz="2700" dirty="0" smtClean="0">
                <a:effectLst>
                  <a:outerShdw blurRad="38100" dist="38100" dir="2700000" algn="tl">
                    <a:srgbClr val="000000">
                      <a:alpha val="43137"/>
                    </a:srgbClr>
                  </a:outerShdw>
                </a:effectLst>
                <a:latin typeface="Comic Sans MS" pitchFamily="66" charset="0"/>
              </a:rPr>
              <a:t>Strategy implementation</a:t>
            </a:r>
            <a:endParaRPr lang="en-US" sz="2700" dirty="0">
              <a:effectLst>
                <a:outerShdw blurRad="38100" dist="38100" dir="2700000" algn="tl">
                  <a:srgbClr val="000000">
                    <a:alpha val="43137"/>
                  </a:srgbClr>
                </a:outerShdw>
              </a:effectLst>
              <a:latin typeface="Comic Sans MS" pitchFamily="66" charset="0"/>
            </a:endParaRPr>
          </a:p>
        </p:txBody>
      </p:sp>
      <p:sp>
        <p:nvSpPr>
          <p:cNvPr id="3" name="Title 2"/>
          <p:cNvSpPr>
            <a:spLocks noGrp="1"/>
          </p:cNvSpPr>
          <p:nvPr>
            <p:ph type="title"/>
          </p:nvPr>
        </p:nvSpPr>
        <p:spPr>
          <a:xfrm>
            <a:off x="457200" y="152400"/>
            <a:ext cx="8229600" cy="762000"/>
          </a:xfrm>
        </p:spPr>
        <p:txBody>
          <a:bodyPr>
            <a:normAutofit/>
          </a:bodyPr>
          <a:lstStyle/>
          <a:p>
            <a:pPr algn="ctr">
              <a:buSzPct val="50000"/>
              <a:buBlip>
                <a:blip r:embed="rId2"/>
              </a:buBlip>
            </a:pPr>
            <a:r>
              <a:rPr lang="en-US" sz="3800" b="1" dirty="0" smtClean="0">
                <a:effectLst>
                  <a:outerShdw blurRad="38100" dist="38100" dir="2700000" algn="tl">
                    <a:srgbClr val="000000">
                      <a:alpha val="43137"/>
                    </a:srgbClr>
                  </a:outerShdw>
                </a:effectLst>
                <a:latin typeface="Comic Sans MS" pitchFamily="66" charset="0"/>
              </a:rPr>
              <a:t>S</a:t>
            </a:r>
            <a:r>
              <a:rPr sz="3800" b="1" smtClean="0">
                <a:effectLst>
                  <a:outerShdw blurRad="38100" dist="38100" dir="2700000" algn="tl">
                    <a:srgbClr val="000000">
                      <a:alpha val="43137"/>
                    </a:srgbClr>
                  </a:outerShdw>
                </a:effectLst>
                <a:latin typeface="Comic Sans MS" pitchFamily="66" charset="0"/>
              </a:rPr>
              <a:t>trategic Skills </a:t>
            </a:r>
            <a:endParaRPr lang="en-US" sz="3800" b="1" dirty="0">
              <a:effectLst>
                <a:outerShdw blurRad="38100" dist="38100" dir="2700000" algn="tl">
                  <a:srgbClr val="000000">
                    <a:alpha val="43137"/>
                  </a:srgbClr>
                </a:outerShdw>
              </a:effectLst>
              <a:latin typeface="Comic Sans MS" pitchFamily="66"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105400"/>
          </a:xfrm>
        </p:spPr>
        <p:txBody>
          <a:bodyPr>
            <a:normAutofit/>
          </a:bodyPr>
          <a:lstStyle/>
          <a:p>
            <a:pPr marL="111125" indent="179388" algn="just">
              <a:buSzPct val="50000"/>
              <a:buNone/>
            </a:pPr>
            <a:r>
              <a:rPr lang="en-US" sz="2700" dirty="0" smtClean="0">
                <a:effectLst>
                  <a:outerShdw blurRad="38100" dist="38100" dir="2700000" algn="tl">
                    <a:srgbClr val="000000">
                      <a:alpha val="43137"/>
                    </a:srgbClr>
                  </a:outerShdw>
                </a:effectLst>
                <a:latin typeface="Comic Sans MS" pitchFamily="66" charset="0"/>
              </a:rPr>
              <a:t>This is the mental ability to </a:t>
            </a:r>
            <a:r>
              <a:rPr lang="en-US" sz="2700" dirty="0" err="1" smtClean="0">
                <a:effectLst>
                  <a:outerShdw blurRad="38100" dist="38100" dir="2700000" algn="tl">
                    <a:srgbClr val="000000">
                      <a:alpha val="43137"/>
                    </a:srgbClr>
                  </a:outerShdw>
                </a:effectLst>
                <a:latin typeface="Comic Sans MS" pitchFamily="66" charset="0"/>
              </a:rPr>
              <a:t>analyse</a:t>
            </a:r>
            <a:r>
              <a:rPr lang="en-US" sz="2700" dirty="0" smtClean="0">
                <a:effectLst>
                  <a:outerShdw blurRad="38100" dist="38100" dir="2700000" algn="tl">
                    <a:srgbClr val="000000">
                      <a:alpha val="43137"/>
                    </a:srgbClr>
                  </a:outerShdw>
                </a:effectLst>
                <a:latin typeface="Comic Sans MS" pitchFamily="66" charset="0"/>
              </a:rPr>
              <a:t> and diagnose complex situations. A manager must possess the analytical skills, which involves the ability to logically and objectively </a:t>
            </a:r>
            <a:r>
              <a:rPr lang="en-US" sz="2700" dirty="0" err="1" smtClean="0">
                <a:effectLst>
                  <a:outerShdw blurRad="38100" dist="38100" dir="2700000" algn="tl">
                    <a:srgbClr val="000000">
                      <a:alpha val="43137"/>
                    </a:srgbClr>
                  </a:outerShdw>
                </a:effectLst>
                <a:latin typeface="Comic Sans MS" pitchFamily="66" charset="0"/>
              </a:rPr>
              <a:t>analyse</a:t>
            </a:r>
            <a:r>
              <a:rPr lang="en-US" sz="2700" dirty="0" smtClean="0">
                <a:effectLst>
                  <a:outerShdw blurRad="38100" dist="38100" dir="2700000" algn="tl">
                    <a:srgbClr val="000000">
                      <a:alpha val="43137"/>
                    </a:srgbClr>
                  </a:outerShdw>
                </a:effectLst>
                <a:latin typeface="Comic Sans MS" pitchFamily="66" charset="0"/>
              </a:rPr>
              <a:t> and solve complex problems and concepts and make decisions that make sense based on available information.</a:t>
            </a:r>
          </a:p>
          <a:p>
            <a:pPr marL="111125" indent="179388" algn="just">
              <a:buSzPct val="50000"/>
              <a:buNone/>
            </a:pPr>
            <a:r>
              <a:rPr lang="en-US" sz="2700" dirty="0" smtClean="0">
                <a:effectLst>
                  <a:outerShdw blurRad="38100" dist="38100" dir="2700000" algn="tl">
                    <a:srgbClr val="000000">
                      <a:alpha val="43137"/>
                    </a:srgbClr>
                  </a:outerShdw>
                </a:effectLst>
                <a:latin typeface="Comic Sans MS" pitchFamily="66" charset="0"/>
              </a:rPr>
              <a:t>Decision making, for instance, require managers to solve problems, identify alternatives that can correct them, evaluate those alternatives and then select the best one. </a:t>
            </a:r>
            <a:endParaRPr lang="en-US" sz="2700" dirty="0">
              <a:effectLst>
                <a:outerShdw blurRad="38100" dist="38100" dir="2700000" algn="tl">
                  <a:srgbClr val="000000">
                    <a:alpha val="43137"/>
                  </a:srgbClr>
                </a:outerShdw>
              </a:effectLst>
              <a:latin typeface="Comic Sans MS" pitchFamily="66" charset="0"/>
            </a:endParaRPr>
          </a:p>
        </p:txBody>
      </p:sp>
      <p:sp>
        <p:nvSpPr>
          <p:cNvPr id="3" name="Title 2"/>
          <p:cNvSpPr>
            <a:spLocks noGrp="1"/>
          </p:cNvSpPr>
          <p:nvPr>
            <p:ph type="title"/>
          </p:nvPr>
        </p:nvSpPr>
        <p:spPr>
          <a:xfrm>
            <a:off x="457200" y="152400"/>
            <a:ext cx="8229600" cy="838200"/>
          </a:xfrm>
        </p:spPr>
        <p:txBody>
          <a:bodyPr/>
          <a:lstStyle/>
          <a:p>
            <a:pPr algn="ctr">
              <a:buSzPct val="50000"/>
              <a:buBlip>
                <a:blip r:embed="rId2"/>
              </a:buBlip>
            </a:pPr>
            <a:r>
              <a:rPr sz="4400" b="1" smtClean="0">
                <a:effectLst>
                  <a:outerShdw blurRad="38100" dist="38100" dir="2700000" algn="tl">
                    <a:srgbClr val="000000">
                      <a:alpha val="43137"/>
                    </a:srgbClr>
                  </a:outerShdw>
                </a:effectLst>
                <a:latin typeface="Comic Sans MS" pitchFamily="66" charset="0"/>
              </a:rPr>
              <a:t>Analytical </a:t>
            </a:r>
            <a:r>
              <a:rPr sz="4400" b="1" smtClean="0">
                <a:effectLst>
                  <a:outerShdw blurRad="38100" dist="38100" dir="2700000" algn="tl">
                    <a:srgbClr val="000000">
                      <a:alpha val="43137"/>
                    </a:srgbClr>
                  </a:outerShdw>
                </a:effectLst>
                <a:latin typeface="Comic Sans MS" pitchFamily="66" charset="0"/>
              </a:rPr>
              <a:t>Skills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962400" y="304800"/>
          <a:ext cx="4800600" cy="6248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533400" y="762000"/>
            <a:ext cx="3657600" cy="5493812"/>
          </a:xfrm>
          <a:prstGeom prst="rect">
            <a:avLst/>
          </a:prstGeom>
        </p:spPr>
        <p:txBody>
          <a:bodyPr wrap="square">
            <a:spAutoFit/>
          </a:bodyPr>
          <a:lstStyle/>
          <a:p>
            <a:pPr lvl="1">
              <a:buBlip>
                <a:blip r:embed="rId6"/>
              </a:buBlip>
            </a:pPr>
            <a:r>
              <a:rPr lang="en-US" sz="2700" dirty="0" smtClean="0">
                <a:effectLst>
                  <a:outerShdw blurRad="38100" dist="38100" dir="2700000" algn="tl">
                    <a:srgbClr val="000000">
                      <a:alpha val="43137"/>
                    </a:srgbClr>
                  </a:outerShdw>
                </a:effectLst>
                <a:latin typeface="Comic Sans MS" pitchFamily="66" charset="0"/>
              </a:rPr>
              <a:t> </a:t>
            </a:r>
            <a:r>
              <a:rPr lang="en-US" sz="2700" dirty="0" err="1" smtClean="0">
                <a:effectLst>
                  <a:outerShdw blurRad="38100" dist="38100" dir="2700000" algn="tl">
                    <a:srgbClr val="000000">
                      <a:alpha val="43137"/>
                    </a:srgbClr>
                  </a:outerShdw>
                </a:effectLst>
                <a:latin typeface="Comic Sans MS" pitchFamily="66" charset="0"/>
              </a:rPr>
              <a:t>Brech</a:t>
            </a:r>
            <a:r>
              <a:rPr lang="en-US" sz="2700" dirty="0" smtClean="0">
                <a:effectLst>
                  <a:outerShdw blurRad="38100" dist="38100" dir="2700000" algn="tl">
                    <a:srgbClr val="000000">
                      <a:alpha val="43137"/>
                    </a:srgbClr>
                  </a:outerShdw>
                </a:effectLst>
                <a:latin typeface="Comic Sans MS" pitchFamily="66" charset="0"/>
              </a:rPr>
              <a:t> (1975), defined management as a social process , wherein the social process consists of planning, control, coordination and motivation. </a:t>
            </a:r>
          </a:p>
          <a:p>
            <a:pPr lvl="1">
              <a:buBlip>
                <a:blip r:embed="rId6"/>
              </a:buBlip>
            </a:pPr>
            <a:endParaRPr lang="en-US" sz="2700" dirty="0" smtClean="0">
              <a:effectLst>
                <a:outerShdw blurRad="38100" dist="38100" dir="2700000" algn="tl">
                  <a:srgbClr val="000000">
                    <a:alpha val="43137"/>
                  </a:srgbClr>
                </a:outerShdw>
              </a:effectLst>
              <a:latin typeface="Comic Sans MS" pitchFamily="66" charset="0"/>
            </a:endParaRPr>
          </a:p>
          <a:p>
            <a:pPr lvl="1">
              <a:buBlip>
                <a:blip r:embed="rId6"/>
              </a:buBlip>
            </a:pPr>
            <a:endParaRPr lang="en-US" sz="2700" dirty="0" smtClean="0">
              <a:effectLst>
                <a:outerShdw blurRad="38100" dist="38100" dir="2700000" algn="tl">
                  <a:srgbClr val="000000">
                    <a:alpha val="43137"/>
                  </a:srgbClr>
                </a:outerShdw>
              </a:effectLst>
              <a:latin typeface="Comic Sans MS" pitchFamily="66" charset="0"/>
            </a:endParaRPr>
          </a:p>
          <a:p>
            <a:pPr lvl="1">
              <a:buBlip>
                <a:blip r:embed="rId6"/>
              </a:buBlip>
            </a:pPr>
            <a:endParaRPr lang="en-US" sz="2700" dirty="0" smtClean="0">
              <a:effectLst>
                <a:outerShdw blurRad="38100" dist="38100" dir="2700000" algn="tl">
                  <a:srgbClr val="000000">
                    <a:alpha val="43137"/>
                  </a:srgbClr>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638800"/>
          </a:xfrm>
        </p:spPr>
        <p:txBody>
          <a:bodyPr>
            <a:normAutofit/>
          </a:bodyPr>
          <a:lstStyle/>
          <a:p>
            <a:pPr marL="0" indent="0">
              <a:buBlip>
                <a:blip r:embed="rId3"/>
              </a:buBlip>
            </a:pPr>
            <a:r>
              <a:rPr lang="en-US" sz="2700" dirty="0" smtClean="0">
                <a:effectLst>
                  <a:outerShdw blurRad="38100" dist="38100" dir="2700000" algn="tl">
                    <a:srgbClr val="000000">
                      <a:alpha val="43137"/>
                    </a:srgbClr>
                  </a:outerShdw>
                </a:effectLst>
                <a:latin typeface="Comic Sans MS" pitchFamily="66" charset="0"/>
              </a:rPr>
              <a:t> Whereas, Stoner &amp; Freeman (1992), defined management as the process of planning, </a:t>
            </a:r>
            <a:r>
              <a:rPr lang="en-US" sz="2700" dirty="0" err="1" smtClean="0">
                <a:effectLst>
                  <a:outerShdw blurRad="38100" dist="38100" dir="2700000" algn="tl">
                    <a:srgbClr val="000000">
                      <a:alpha val="43137"/>
                    </a:srgbClr>
                  </a:outerShdw>
                </a:effectLst>
                <a:latin typeface="Comic Sans MS" pitchFamily="66" charset="0"/>
              </a:rPr>
              <a:t>organising</a:t>
            </a:r>
            <a:r>
              <a:rPr lang="en-US" sz="2700" dirty="0" smtClean="0">
                <a:effectLst>
                  <a:outerShdw blurRad="38100" dist="38100" dir="2700000" algn="tl">
                    <a:srgbClr val="000000">
                      <a:alpha val="43137"/>
                    </a:srgbClr>
                  </a:outerShdw>
                </a:effectLst>
                <a:latin typeface="Comic Sans MS" pitchFamily="66" charset="0"/>
              </a:rPr>
              <a:t>, leading and controlling the work of organisation members and of using all available organisational resources to reach stated organisational goals.</a:t>
            </a:r>
          </a:p>
          <a:p>
            <a:pPr marL="0" indent="0">
              <a:spcAft>
                <a:spcPts val="1800"/>
              </a:spcAft>
              <a:buBlip>
                <a:blip r:embed="rId3"/>
              </a:buBlip>
            </a:pPr>
            <a:endParaRPr lang="en-US" sz="2700" dirty="0" smtClean="0">
              <a:effectLst>
                <a:outerShdw blurRad="38100" dist="38100" dir="2700000" algn="tl">
                  <a:srgbClr val="000000">
                    <a:alpha val="43137"/>
                  </a:srgbClr>
                </a:outerShdw>
              </a:effectLst>
              <a:latin typeface="Comic Sans MS" pitchFamily="66" charset="0"/>
            </a:endParaRPr>
          </a:p>
          <a:p>
            <a:pPr marL="0" indent="0">
              <a:spcAft>
                <a:spcPts val="1800"/>
              </a:spcAft>
              <a:buBlip>
                <a:blip r:embed="rId3"/>
              </a:buBlip>
            </a:pPr>
            <a:r>
              <a:rPr lang="en-US" sz="2700" dirty="0" smtClean="0">
                <a:effectLst>
                  <a:outerShdw blurRad="38100" dist="38100" dir="2700000" algn="tl">
                    <a:srgbClr val="000000">
                      <a:alpha val="43137"/>
                    </a:srgbClr>
                  </a:outerShdw>
                </a:effectLst>
                <a:latin typeface="Comic Sans MS" pitchFamily="66" charset="0"/>
              </a:rPr>
              <a:t>Meanwhile, </a:t>
            </a:r>
            <a:r>
              <a:rPr lang="en-US" sz="2700" dirty="0" err="1" smtClean="0">
                <a:effectLst>
                  <a:outerShdw blurRad="38100" dist="38100" dir="2700000" algn="tl">
                    <a:srgbClr val="000000">
                      <a:alpha val="43137"/>
                    </a:srgbClr>
                  </a:outerShdw>
                </a:effectLst>
                <a:latin typeface="Comic Sans MS" pitchFamily="66" charset="0"/>
              </a:rPr>
              <a:t>Lawal</a:t>
            </a:r>
            <a:r>
              <a:rPr lang="en-US" sz="2700" dirty="0" smtClean="0">
                <a:effectLst>
                  <a:outerShdw blurRad="38100" dist="38100" dir="2700000" algn="tl">
                    <a:srgbClr val="000000">
                      <a:alpha val="43137"/>
                    </a:srgbClr>
                  </a:outerShdw>
                </a:effectLst>
                <a:latin typeface="Comic Sans MS" pitchFamily="66" charset="0"/>
              </a:rPr>
              <a:t> (1993), looked at management as the process of making prudent use of an organisation resources in order to achieve the pre-determined goals.</a:t>
            </a:r>
          </a:p>
          <a:p>
            <a:pPr marL="0" indent="0">
              <a:buBlip>
                <a:blip r:embed="rId3"/>
              </a:buBlip>
            </a:pPr>
            <a:endParaRPr lang="en-US" sz="2700" dirty="0" smtClean="0">
              <a:effectLst>
                <a:outerShdw blurRad="38100" dist="38100" dir="2700000" algn="tl">
                  <a:srgbClr val="000000">
                    <a:alpha val="43137"/>
                  </a:srgbClr>
                </a:outerShdw>
              </a:effectLst>
              <a:latin typeface="Comic Sans MS" pitchFamily="66" charset="0"/>
            </a:endParaRPr>
          </a:p>
          <a:p>
            <a:pPr>
              <a:buBlip>
                <a:blip r:embed="rId3"/>
              </a:buBlip>
            </a:pPr>
            <a:endParaRPr lang="en-US" sz="2700" dirty="0">
              <a:effectLst>
                <a:outerShdw blurRad="38100" dist="38100" dir="2700000" algn="tl">
                  <a:srgbClr val="000000">
                    <a:alpha val="43137"/>
                  </a:srgbClr>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91200"/>
          </a:xfrm>
        </p:spPr>
        <p:txBody>
          <a:bodyPr/>
          <a:lstStyle/>
          <a:p>
            <a:pPr marL="0" lvl="4" indent="0">
              <a:spcAft>
                <a:spcPts val="1800"/>
              </a:spcAft>
              <a:buNone/>
            </a:pPr>
            <a:r>
              <a:rPr lang="en-US" sz="2700" b="1" u="sng" dirty="0" smtClean="0">
                <a:effectLst>
                  <a:outerShdw blurRad="38100" dist="38100" dir="2700000" algn="tl">
                    <a:srgbClr val="000000">
                      <a:alpha val="43137"/>
                    </a:srgbClr>
                  </a:outerShdw>
                </a:effectLst>
                <a:latin typeface="Comic Sans MS" pitchFamily="66" charset="0"/>
              </a:rPr>
              <a:t>Our Working Definitions</a:t>
            </a:r>
          </a:p>
          <a:p>
            <a:pPr marL="60325" lvl="4" indent="0">
              <a:spcAft>
                <a:spcPts val="2400"/>
              </a:spcAft>
              <a:buBlip>
                <a:blip r:embed="rId2"/>
              </a:buBlip>
            </a:pPr>
            <a:r>
              <a:rPr lang="en-US" sz="2700" dirty="0" smtClean="0">
                <a:effectLst>
                  <a:outerShdw blurRad="38100" dist="38100" dir="2700000" algn="tl">
                    <a:srgbClr val="000000">
                      <a:alpha val="43137"/>
                    </a:srgbClr>
                  </a:outerShdw>
                </a:effectLst>
                <a:latin typeface="Comic Sans MS" pitchFamily="66" charset="0"/>
              </a:rPr>
              <a:t> Management is the process of planning, </a:t>
            </a:r>
            <a:r>
              <a:rPr lang="en-US" sz="2700" dirty="0" err="1" smtClean="0">
                <a:effectLst>
                  <a:outerShdw blurRad="38100" dist="38100" dir="2700000" algn="tl">
                    <a:srgbClr val="000000">
                      <a:alpha val="43137"/>
                    </a:srgbClr>
                  </a:outerShdw>
                </a:effectLst>
                <a:latin typeface="Comic Sans MS" pitchFamily="66" charset="0"/>
              </a:rPr>
              <a:t>organising</a:t>
            </a:r>
            <a:r>
              <a:rPr lang="en-US" sz="2700" dirty="0" smtClean="0">
                <a:effectLst>
                  <a:outerShdw blurRad="38100" dist="38100" dir="2700000" algn="tl">
                    <a:srgbClr val="000000">
                      <a:alpha val="43137"/>
                    </a:srgbClr>
                  </a:outerShdw>
                </a:effectLst>
                <a:latin typeface="Comic Sans MS" pitchFamily="66" charset="0"/>
              </a:rPr>
              <a:t>, leading and controlling the efforts of the members of the organisation and using all other organisational resources to achieve stated organisational goals.</a:t>
            </a:r>
          </a:p>
          <a:p>
            <a:pPr marL="60325" lvl="4" indent="0">
              <a:spcAft>
                <a:spcPts val="1800"/>
              </a:spcAft>
              <a:buBlip>
                <a:blip r:embed="rId2"/>
              </a:buBlip>
            </a:pPr>
            <a:r>
              <a:rPr lang="en-US" sz="2700" dirty="0" smtClean="0">
                <a:effectLst>
                  <a:outerShdw blurRad="38100" dist="38100" dir="2700000" algn="tl">
                    <a:srgbClr val="000000">
                      <a:alpha val="43137"/>
                    </a:srgbClr>
                  </a:outerShdw>
                </a:effectLst>
                <a:latin typeface="Comic Sans MS" pitchFamily="66" charset="0"/>
              </a:rPr>
              <a:t> Management is the process of working with and through others to achieve organisational objectives in a changing environment, </a:t>
            </a:r>
            <a:r>
              <a:rPr lang="en-US" sz="2700" dirty="0" err="1" smtClean="0">
                <a:effectLst>
                  <a:outerShdw blurRad="38100" dist="38100" dir="2700000" algn="tl">
                    <a:srgbClr val="000000">
                      <a:alpha val="43137"/>
                    </a:srgbClr>
                  </a:outerShdw>
                </a:effectLst>
                <a:latin typeface="Comic Sans MS" pitchFamily="66" charset="0"/>
              </a:rPr>
              <a:t>maximising</a:t>
            </a:r>
            <a:r>
              <a:rPr lang="en-US" sz="2700" dirty="0" smtClean="0">
                <a:effectLst>
                  <a:outerShdw blurRad="38100" dist="38100" dir="2700000" algn="tl">
                    <a:srgbClr val="000000">
                      <a:alpha val="43137"/>
                    </a:srgbClr>
                  </a:outerShdw>
                </a:effectLst>
                <a:latin typeface="Comic Sans MS" pitchFamily="66" charset="0"/>
              </a:rPr>
              <a:t> limited  resources and balancing effectiveness and efficiency.</a:t>
            </a:r>
          </a:p>
          <a:p>
            <a:pPr marL="60325" lvl="4" indent="0">
              <a:spcAft>
                <a:spcPts val="1800"/>
              </a:spcAft>
              <a:buNone/>
            </a:pPr>
            <a:endParaRPr lang="en-US" sz="2700" dirty="0" smtClean="0">
              <a:effectLst>
                <a:outerShdw blurRad="38100" dist="38100" dir="2700000" algn="tl">
                  <a:srgbClr val="000000">
                    <a:alpha val="43137"/>
                  </a:srgbClr>
                </a:outerShdw>
              </a:effectLst>
              <a:latin typeface="Comic Sans MS" pitchFamily="66" charset="0"/>
            </a:endParaRP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273050" indent="11113">
              <a:spcAft>
                <a:spcPts val="1200"/>
              </a:spcAft>
              <a:buNone/>
            </a:pPr>
            <a:r>
              <a:rPr lang="en-US" sz="2700" dirty="0" smtClean="0">
                <a:effectLst>
                  <a:outerShdw blurRad="38100" dist="38100" dir="2700000" algn="tl">
                    <a:srgbClr val="000000">
                      <a:alpha val="43137"/>
                    </a:srgbClr>
                  </a:outerShdw>
                </a:effectLst>
                <a:latin typeface="Comic Sans MS" pitchFamily="66" charset="0"/>
              </a:rPr>
              <a:t>Based on the last definition, there are five components of management:</a:t>
            </a:r>
          </a:p>
          <a:p>
            <a:pPr marL="798513" indent="-514350">
              <a:spcAft>
                <a:spcPts val="1200"/>
              </a:spcAft>
              <a:buFont typeface="+mj-lt"/>
              <a:buAutoNum type="arabicPeriod"/>
            </a:pPr>
            <a:r>
              <a:rPr lang="en-US" sz="2700" dirty="0" smtClean="0">
                <a:effectLst>
                  <a:outerShdw blurRad="38100" dist="38100" dir="2700000" algn="tl">
                    <a:srgbClr val="000000">
                      <a:alpha val="43137"/>
                    </a:srgbClr>
                  </a:outerShdw>
                </a:effectLst>
                <a:latin typeface="Comic Sans MS" pitchFamily="66" charset="0"/>
              </a:rPr>
              <a:t>Working with and through others;</a:t>
            </a:r>
          </a:p>
          <a:p>
            <a:pPr marL="798513" indent="-514350">
              <a:spcAft>
                <a:spcPts val="1200"/>
              </a:spcAft>
              <a:buFont typeface="+mj-lt"/>
              <a:buAutoNum type="arabicPeriod"/>
            </a:pPr>
            <a:r>
              <a:rPr lang="en-US" sz="2700" dirty="0" smtClean="0">
                <a:effectLst>
                  <a:outerShdw blurRad="38100" dist="38100" dir="2700000" algn="tl">
                    <a:srgbClr val="000000">
                      <a:alpha val="43137"/>
                    </a:srgbClr>
                  </a:outerShdw>
                </a:effectLst>
                <a:latin typeface="Comic Sans MS" pitchFamily="66" charset="0"/>
              </a:rPr>
              <a:t>Achieving organisational objectives;</a:t>
            </a:r>
          </a:p>
          <a:p>
            <a:pPr marL="798513" indent="-514350">
              <a:spcAft>
                <a:spcPts val="1200"/>
              </a:spcAft>
              <a:buFont typeface="+mj-lt"/>
              <a:buAutoNum type="arabicPeriod"/>
            </a:pPr>
            <a:r>
              <a:rPr lang="en-US" sz="2700" dirty="0" smtClean="0">
                <a:effectLst>
                  <a:outerShdw blurRad="38100" dist="38100" dir="2700000" algn="tl">
                    <a:srgbClr val="000000">
                      <a:alpha val="43137"/>
                    </a:srgbClr>
                  </a:outerShdw>
                </a:effectLst>
                <a:latin typeface="Comic Sans MS" pitchFamily="66" charset="0"/>
              </a:rPr>
              <a:t>Coping with a challenging environment;</a:t>
            </a:r>
          </a:p>
          <a:p>
            <a:pPr marL="798513" indent="-514350">
              <a:spcAft>
                <a:spcPts val="1200"/>
              </a:spcAft>
              <a:buFont typeface="+mj-lt"/>
              <a:buAutoNum type="arabicPeriod"/>
            </a:pPr>
            <a:r>
              <a:rPr lang="en-US" sz="2700" dirty="0" err="1" smtClean="0">
                <a:effectLst>
                  <a:outerShdw blurRad="38100" dist="38100" dir="2700000" algn="tl">
                    <a:srgbClr val="000000">
                      <a:alpha val="43137"/>
                    </a:srgbClr>
                  </a:outerShdw>
                </a:effectLst>
                <a:latin typeface="Comic Sans MS" pitchFamily="66" charset="0"/>
              </a:rPr>
              <a:t>Maximising</a:t>
            </a:r>
            <a:r>
              <a:rPr lang="en-US" sz="2700" dirty="0" smtClean="0">
                <a:effectLst>
                  <a:outerShdw blurRad="38100" dist="38100" dir="2700000" algn="tl">
                    <a:srgbClr val="000000">
                      <a:alpha val="43137"/>
                    </a:srgbClr>
                  </a:outerShdw>
                </a:effectLst>
                <a:latin typeface="Comic Sans MS" pitchFamily="66" charset="0"/>
              </a:rPr>
              <a:t> limited resources;</a:t>
            </a:r>
          </a:p>
          <a:p>
            <a:pPr marL="798513" indent="-514350">
              <a:spcAft>
                <a:spcPts val="1200"/>
              </a:spcAft>
              <a:buFont typeface="+mj-lt"/>
              <a:buAutoNum type="arabicPeriod"/>
            </a:pPr>
            <a:r>
              <a:rPr lang="en-US" sz="2700" dirty="0" smtClean="0">
                <a:effectLst>
                  <a:outerShdw blurRad="38100" dist="38100" dir="2700000" algn="tl">
                    <a:srgbClr val="000000">
                      <a:alpha val="43137"/>
                    </a:srgbClr>
                  </a:outerShdw>
                </a:effectLst>
                <a:latin typeface="Comic Sans MS" pitchFamily="66" charset="0"/>
              </a:rPr>
              <a:t>Balancing effectiveness and efficiency.</a:t>
            </a:r>
          </a:p>
          <a:p>
            <a:pPr marL="798513" indent="-514350">
              <a:spcAft>
                <a:spcPts val="1200"/>
              </a:spcAft>
              <a:buNone/>
            </a:pPr>
            <a:endParaRPr lang="en-US" sz="2700" dirty="0" smtClean="0">
              <a:effectLst>
                <a:outerShdw blurRad="38100" dist="38100" dir="2700000" algn="tl">
                  <a:srgbClr val="000000">
                    <a:alpha val="43137"/>
                  </a:srgbClr>
                </a:outerShdw>
              </a:effectLst>
              <a:latin typeface="Comic Sans MS" pitchFamily="66" charset="0"/>
            </a:endParaRPr>
          </a:p>
        </p:txBody>
      </p:sp>
      <p:sp>
        <p:nvSpPr>
          <p:cNvPr id="3" name="Title 2"/>
          <p:cNvSpPr>
            <a:spLocks noGrp="1"/>
          </p:cNvSpPr>
          <p:nvPr>
            <p:ph type="title"/>
          </p:nvPr>
        </p:nvSpPr>
        <p:spPr>
          <a:xfrm>
            <a:off x="457200" y="152400"/>
            <a:ext cx="8229600" cy="990600"/>
          </a:xfrm>
        </p:spPr>
        <p:txBody>
          <a:bodyPr>
            <a:normAutofit/>
          </a:bodyPr>
          <a:lstStyle/>
          <a:p>
            <a:r>
              <a:rPr sz="3800" b="1" smtClean="0">
                <a:effectLst>
                  <a:outerShdw blurRad="38100" dist="38100" dir="2700000" algn="tl">
                    <a:srgbClr val="000000">
                      <a:alpha val="43137"/>
                    </a:srgbClr>
                  </a:outerShdw>
                </a:effectLst>
                <a:latin typeface="Comic Sans MS" pitchFamily="66" charset="0"/>
              </a:rPr>
              <a:t>COMPONENTS OF MANAGEMENT </a:t>
            </a:r>
            <a:endParaRPr lang="en-US" sz="3800" b="1" dirty="0">
              <a:effectLst>
                <a:outerShdw blurRad="38100" dist="38100" dir="2700000" algn="tl">
                  <a:srgbClr val="000000">
                    <a:alpha val="43137"/>
                  </a:srgbClr>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6248400"/>
          </a:xfrm>
        </p:spPr>
        <p:txBody>
          <a:bodyPr>
            <a:noAutofit/>
          </a:bodyPr>
          <a:lstStyle/>
          <a:p>
            <a:pPr>
              <a:buBlip>
                <a:blip r:embed="rId2"/>
              </a:buBlip>
            </a:pPr>
            <a:r>
              <a:rPr lang="en-US" sz="2700" b="1" i="1" u="sng" dirty="0" smtClean="0">
                <a:effectLst>
                  <a:outerShdw blurRad="38100" dist="38100" dir="2700000" algn="tl">
                    <a:srgbClr val="000000">
                      <a:alpha val="43137"/>
                    </a:srgbClr>
                  </a:outerShdw>
                </a:effectLst>
                <a:latin typeface="Comic Sans MS" pitchFamily="66" charset="0"/>
              </a:rPr>
              <a:t>Working with and through others:</a:t>
            </a:r>
          </a:p>
          <a:p>
            <a:pPr>
              <a:spcAft>
                <a:spcPts val="1800"/>
              </a:spcAft>
              <a:buNone/>
            </a:pPr>
            <a:r>
              <a:rPr lang="en-US" sz="2700" b="1" i="1" dirty="0" smtClean="0">
                <a:effectLst>
                  <a:outerShdw blurRad="38100" dist="38100" dir="2700000" algn="tl">
                    <a:srgbClr val="000000">
                      <a:alpha val="43137"/>
                    </a:srgbClr>
                  </a:outerShdw>
                </a:effectLst>
                <a:latin typeface="Comic Sans MS" pitchFamily="66" charset="0"/>
              </a:rPr>
              <a:t>	</a:t>
            </a:r>
            <a:r>
              <a:rPr lang="en-US" sz="2700" dirty="0" smtClean="0">
                <a:effectLst>
                  <a:outerShdw blurRad="38100" dist="38100" dir="2700000" algn="tl">
                    <a:srgbClr val="000000">
                      <a:alpha val="43137"/>
                    </a:srgbClr>
                  </a:outerShdw>
                </a:effectLst>
                <a:latin typeface="Comic Sans MS" pitchFamily="66" charset="0"/>
              </a:rPr>
              <a:t>Management is a  social process, hence, managers get thing done by working with and through others. Consequently, aspiring managers who do not interact well with others hamper their careers.</a:t>
            </a:r>
            <a:endParaRPr lang="en-US" sz="2700" i="1" u="sng" dirty="0" smtClean="0">
              <a:effectLst>
                <a:outerShdw blurRad="38100" dist="38100" dir="2700000" algn="tl">
                  <a:srgbClr val="000000">
                    <a:alpha val="43137"/>
                  </a:srgbClr>
                </a:outerShdw>
              </a:effectLst>
              <a:latin typeface="Comic Sans MS" pitchFamily="66" charset="0"/>
            </a:endParaRPr>
          </a:p>
          <a:p>
            <a:pPr>
              <a:buBlip>
                <a:blip r:embed="rId2"/>
              </a:buBlip>
            </a:pPr>
            <a:r>
              <a:rPr lang="en-US" sz="2700" b="1" i="1" u="sng" dirty="0" smtClean="0">
                <a:effectLst>
                  <a:outerShdw blurRad="38100" dist="38100" dir="2700000" algn="tl">
                    <a:srgbClr val="000000">
                      <a:alpha val="43137"/>
                    </a:srgbClr>
                  </a:outerShdw>
                </a:effectLst>
                <a:latin typeface="Comic Sans MS" pitchFamily="66" charset="0"/>
              </a:rPr>
              <a:t>Achieving organisational objectives:</a:t>
            </a:r>
          </a:p>
          <a:p>
            <a:pPr>
              <a:spcAft>
                <a:spcPts val="1800"/>
              </a:spcAft>
              <a:buNone/>
            </a:pPr>
            <a:r>
              <a:rPr lang="en-US" sz="2700" dirty="0" smtClean="0">
                <a:effectLst>
                  <a:outerShdw blurRad="38100" dist="38100" dir="2700000" algn="tl">
                    <a:srgbClr val="000000">
                      <a:alpha val="43137"/>
                    </a:srgbClr>
                  </a:outerShdw>
                </a:effectLst>
                <a:latin typeface="Comic Sans MS" pitchFamily="66" charset="0"/>
              </a:rPr>
              <a:t>	All organisations have missions and objectives they work with. Objectives are more specific in  nature. For instance, the mission statement of a university may be to churn out graduates of high quality academic orientation whereas its objective may be to increase the number of new student intake by 10% in 2 years.</a:t>
            </a:r>
          </a:p>
          <a:p>
            <a:pPr>
              <a:buNone/>
            </a:pPr>
            <a:endParaRPr lang="en-US" sz="2700" b="1" i="1" dirty="0">
              <a:effectLst>
                <a:outerShdw blurRad="38100" dist="38100" dir="2700000" algn="tl">
                  <a:srgbClr val="000000">
                    <a:alpha val="43137"/>
                  </a:srgbClr>
                </a:outerShdw>
              </a:effectLst>
              <a:latin typeface="Comic Sans MS" pitchFamily="66"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4451</TotalTime>
  <Words>2036</Words>
  <Application>Microsoft Office PowerPoint</Application>
  <PresentationFormat>On-screen Show (4:3)</PresentationFormat>
  <Paragraphs>293</Paragraphs>
  <Slides>45</Slides>
  <Notes>2</Notes>
  <HiddenSlides>0</HiddenSlides>
  <MMClips>0</MMClips>
  <ScaleCrop>false</ScaleCrop>
  <HeadingPairs>
    <vt:vector size="6" baseType="variant">
      <vt:variant>
        <vt:lpstr>Theme</vt:lpstr>
      </vt:variant>
      <vt:variant>
        <vt:i4>1</vt:i4>
      </vt:variant>
      <vt:variant>
        <vt:lpstr>Slide Titles</vt:lpstr>
      </vt:variant>
      <vt:variant>
        <vt:i4>45</vt:i4>
      </vt:variant>
      <vt:variant>
        <vt:lpstr>Custom Shows</vt:lpstr>
      </vt:variant>
      <vt:variant>
        <vt:i4>1</vt:i4>
      </vt:variant>
    </vt:vector>
  </HeadingPairs>
  <TitlesOfParts>
    <vt:vector size="47" baseType="lpstr">
      <vt:lpstr>Paper</vt:lpstr>
      <vt:lpstr>MANAGEMENT</vt:lpstr>
      <vt:lpstr>THE NATURE OF MANAGEMENT</vt:lpstr>
      <vt:lpstr>INTRODUCTION</vt:lpstr>
      <vt:lpstr>DEFINITION</vt:lpstr>
      <vt:lpstr>Slide 5</vt:lpstr>
      <vt:lpstr>Slide 6</vt:lpstr>
      <vt:lpstr>Slide 7</vt:lpstr>
      <vt:lpstr>COMPONENTS OF MANAGEMENT </vt:lpstr>
      <vt:lpstr>Slide 9</vt:lpstr>
      <vt:lpstr>Slide 10</vt:lpstr>
      <vt:lpstr>Slide 11</vt:lpstr>
      <vt:lpstr>Slide 12</vt:lpstr>
      <vt:lpstr>Slide 13</vt:lpstr>
      <vt:lpstr>WHO IS A MANAGER?</vt:lpstr>
      <vt:lpstr>DUTIES OF A MANAGER</vt:lpstr>
      <vt:lpstr>TYPES OF MANAGERS</vt:lpstr>
      <vt:lpstr>Slide 17</vt:lpstr>
      <vt:lpstr>Slide 18</vt:lpstr>
      <vt:lpstr>Slide 19</vt:lpstr>
      <vt:lpstr>Slide 20</vt:lpstr>
      <vt:lpstr>Other types of Managers </vt:lpstr>
      <vt:lpstr>Slide 22</vt:lpstr>
      <vt:lpstr>Slide 23</vt:lpstr>
      <vt:lpstr>MANAGERIAL FUNCTIONS</vt:lpstr>
      <vt:lpstr>Slide 25</vt:lpstr>
      <vt:lpstr>Slide 26</vt:lpstr>
      <vt:lpstr>Slide 27</vt:lpstr>
      <vt:lpstr>Slide 28</vt:lpstr>
      <vt:lpstr>Slide 29</vt:lpstr>
      <vt:lpstr>Slide 30</vt:lpstr>
      <vt:lpstr>AIMS &amp; OBJECTIVES OF MANAGEMENT</vt:lpstr>
      <vt:lpstr>AIMS &amp; OBJECTIVES OF MANAGEMENT (cont,d.)</vt:lpstr>
      <vt:lpstr>RESPONSBILITIES OF MANAGEMENT</vt:lpstr>
      <vt:lpstr>MANAGEMENT SKILLS</vt:lpstr>
      <vt:lpstr>Slide 35</vt:lpstr>
      <vt:lpstr>Slide 36</vt:lpstr>
      <vt:lpstr>Slide 37</vt:lpstr>
      <vt:lpstr>Slide 38</vt:lpstr>
      <vt:lpstr>Technical Skills</vt:lpstr>
      <vt:lpstr>Human Skills</vt:lpstr>
      <vt:lpstr>Conceptual Skills</vt:lpstr>
      <vt:lpstr>Slide 42</vt:lpstr>
      <vt:lpstr>Design Skills</vt:lpstr>
      <vt:lpstr>Strategic Skills </vt:lpstr>
      <vt:lpstr>Analytical Skills </vt:lpstr>
      <vt:lpstr>Custom Show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dc:title>
  <dc:creator>HR</dc:creator>
  <cp:lastModifiedBy>HR</cp:lastModifiedBy>
  <cp:revision>18</cp:revision>
  <dcterms:created xsi:type="dcterms:W3CDTF">2017-04-11T09:11:37Z</dcterms:created>
  <dcterms:modified xsi:type="dcterms:W3CDTF">2017-09-21T16:00:16Z</dcterms:modified>
</cp:coreProperties>
</file>